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media1.bin" ContentType="video/unknown"/>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9" r:id="rId2"/>
    <p:sldId id="257" r:id="rId3"/>
    <p:sldId id="258" r:id="rId4"/>
    <p:sldId id="260" r:id="rId5"/>
    <p:sldId id="261" r:id="rId6"/>
    <p:sldId id="262" r:id="rId7"/>
    <p:sldId id="263" r:id="rId8"/>
    <p:sldId id="264" r:id="rId9"/>
    <p:sldId id="265" r:id="rId10"/>
    <p:sldId id="266" r:id="rId11"/>
    <p:sldId id="267" r:id="rId12"/>
    <p:sldId id="272" r:id="rId13"/>
    <p:sldId id="273" r:id="rId14"/>
    <p:sldId id="268" r:id="rId15"/>
    <p:sldId id="269" r:id="rId16"/>
    <p:sldId id="274" r:id="rId17"/>
    <p:sldId id="271" r:id="rId18"/>
    <p:sldId id="275" r:id="rId19"/>
    <p:sldId id="276" r:id="rId20"/>
    <p:sldId id="284" r:id="rId21"/>
    <p:sldId id="277" r:id="rId22"/>
    <p:sldId id="278" r:id="rId23"/>
    <p:sldId id="279" r:id="rId24"/>
    <p:sldId id="287" r:id="rId25"/>
    <p:sldId id="288" r:id="rId26"/>
    <p:sldId id="289" r:id="rId27"/>
    <p:sldId id="280" r:id="rId28"/>
    <p:sldId id="281" r:id="rId29"/>
    <p:sldId id="282" r:id="rId30"/>
    <p:sldId id="283" r:id="rId31"/>
    <p:sldId id="290" r:id="rId32"/>
    <p:sldId id="299" r:id="rId33"/>
    <p:sldId id="291" r:id="rId34"/>
    <p:sldId id="298" r:id="rId35"/>
    <p:sldId id="292" r:id="rId36"/>
    <p:sldId id="293" r:id="rId37"/>
    <p:sldId id="294" r:id="rId38"/>
    <p:sldId id="295" r:id="rId39"/>
    <p:sldId id="296" r:id="rId40"/>
    <p:sldId id="297" r:id="rId41"/>
    <p:sldId id="300" r:id="rId42"/>
    <p:sldId id="301" r:id="rId43"/>
    <p:sldId id="302" r:id="rId44"/>
    <p:sldId id="303" r:id="rId45"/>
    <p:sldId id="304" r:id="rId46"/>
    <p:sldId id="305" r:id="rId47"/>
    <p:sldId id="308" r:id="rId48"/>
    <p:sldId id="309" r:id="rId49"/>
    <p:sldId id="310" r:id="rId50"/>
    <p:sldId id="312" r:id="rId51"/>
    <p:sldId id="311" r:id="rId52"/>
    <p:sldId id="313" r:id="rId53"/>
    <p:sldId id="306" r:id="rId54"/>
    <p:sldId id="307" r:id="rId55"/>
    <p:sldId id="314" r:id="rId56"/>
    <p:sldId id="315" r:id="rId57"/>
    <p:sldId id="317" r:id="rId58"/>
    <p:sldId id="316" r:id="rId59"/>
    <p:sldId id="318" r:id="rId60"/>
    <p:sldId id="31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349FD5-21CB-1615-7342-57969DDBD3F9}" v="2" dt="2024-09-25T01:38:56.631"/>
    <p1510:client id="{5EEDFE91-8090-253F-0813-50C432D74C08}" v="5" dt="2024-09-24T16:51:29.592"/>
    <p1510:client id="{96BCB702-6F11-9510-7431-9B7D84256679}" v="2" dt="2024-09-25T02:56:14.816"/>
    <p1510:client id="{AA8EEB3D-B8DC-B009-DFB4-97007C306E76}" v="3" dt="2024-09-24T18:22:52.174"/>
    <p1510:client id="{BB86D463-C0AB-7789-0E5C-6E6E68118531}" v="12" dt="2024-09-24T19:05:02.091"/>
    <p1510:client id="{DEFD81DB-BB3D-8ABF-E5DA-F50878BBAA9F}" v="1" dt="2024-09-25T03:54:58.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YAVARAPU V V N S ANSHULA-[BL.EN.U4AID23046]" userId="S::bl.en.u4aid23046@bl.students.amrita.edu::239da1c3-7c02-4d85-a5b4-a1e2f982d0c9" providerId="AD" clId="Web-{41349FD5-21CB-1615-7342-57969DDBD3F9}"/>
    <pc:docChg chg="addSld delSld">
      <pc:chgData name="SATYAVARAPU V V N S ANSHULA-[BL.EN.U4AID23046]" userId="S::bl.en.u4aid23046@bl.students.amrita.edu::239da1c3-7c02-4d85-a5b4-a1e2f982d0c9" providerId="AD" clId="Web-{41349FD5-21CB-1615-7342-57969DDBD3F9}" dt="2024-09-25T01:38:56.631" v="1"/>
      <pc:docMkLst>
        <pc:docMk/>
      </pc:docMkLst>
      <pc:sldChg chg="new del">
        <pc:chgData name="SATYAVARAPU V V N S ANSHULA-[BL.EN.U4AID23046]" userId="S::bl.en.u4aid23046@bl.students.amrita.edu::239da1c3-7c02-4d85-a5b4-a1e2f982d0c9" providerId="AD" clId="Web-{41349FD5-21CB-1615-7342-57969DDBD3F9}" dt="2024-09-25T01:38:56.631" v="1"/>
        <pc:sldMkLst>
          <pc:docMk/>
          <pc:sldMk cId="3348347702" sldId="321"/>
        </pc:sldMkLst>
      </pc:sldChg>
    </pc:docChg>
  </pc:docChgLst>
  <pc:docChgLst>
    <pc:chgData name="Y B BHAVYA CHARITHA-[BL.EN.U4AID23058]" userId="S::bl.en.u4aid23058@bl.students.amrita.edu::a8d9f97e-35a5-4e8d-9f52-6a7721ee4aae" providerId="AD" clId="Web-{AA8EEB3D-B8DC-B009-DFB4-97007C306E76}"/>
    <pc:docChg chg="modSld">
      <pc:chgData name="Y B BHAVYA CHARITHA-[BL.EN.U4AID23058]" userId="S::bl.en.u4aid23058@bl.students.amrita.edu::a8d9f97e-35a5-4e8d-9f52-6a7721ee4aae" providerId="AD" clId="Web-{AA8EEB3D-B8DC-B009-DFB4-97007C306E76}" dt="2024-09-24T18:22:52.174" v="2" actId="14100"/>
      <pc:docMkLst>
        <pc:docMk/>
      </pc:docMkLst>
      <pc:sldChg chg="modSp">
        <pc:chgData name="Y B BHAVYA CHARITHA-[BL.EN.U4AID23058]" userId="S::bl.en.u4aid23058@bl.students.amrita.edu::a8d9f97e-35a5-4e8d-9f52-6a7721ee4aae" providerId="AD" clId="Web-{AA8EEB3D-B8DC-B009-DFB4-97007C306E76}" dt="2024-09-24T18:22:52.174" v="2" actId="14100"/>
        <pc:sldMkLst>
          <pc:docMk/>
          <pc:sldMk cId="1234287302" sldId="304"/>
        </pc:sldMkLst>
        <pc:picChg chg="mod">
          <ac:chgData name="Y B BHAVYA CHARITHA-[BL.EN.U4AID23058]" userId="S::bl.en.u4aid23058@bl.students.amrita.edu::a8d9f97e-35a5-4e8d-9f52-6a7721ee4aae" providerId="AD" clId="Web-{AA8EEB3D-B8DC-B009-DFB4-97007C306E76}" dt="2024-09-24T18:22:52.174" v="2" actId="14100"/>
          <ac:picMkLst>
            <pc:docMk/>
            <pc:sldMk cId="1234287302" sldId="304"/>
            <ac:picMk id="7" creationId="{00000000-0000-0000-0000-000000000000}"/>
          </ac:picMkLst>
        </pc:picChg>
      </pc:sldChg>
    </pc:docChg>
  </pc:docChgLst>
  <pc:docChgLst>
    <pc:chgData name="PALLE VENKATA DHARANESWARA REDDY-[BL.EN.U4AID23065]" userId="S::bl.en.u4aid23065@bl.students.amrita.edu::0f4138d1-2601-41e7-91aa-44cfa7caedec" providerId="AD" clId="Web-{96BCB702-6F11-9510-7431-9B7D84256679}"/>
    <pc:docChg chg="modSld">
      <pc:chgData name="PALLE VENKATA DHARANESWARA REDDY-[BL.EN.U4AID23065]" userId="S::bl.en.u4aid23065@bl.students.amrita.edu::0f4138d1-2601-41e7-91aa-44cfa7caedec" providerId="AD" clId="Web-{96BCB702-6F11-9510-7431-9B7D84256679}" dt="2024-09-25T02:56:14.816" v="1" actId="1076"/>
      <pc:docMkLst>
        <pc:docMk/>
      </pc:docMkLst>
      <pc:sldChg chg="modSp">
        <pc:chgData name="PALLE VENKATA DHARANESWARA REDDY-[BL.EN.U4AID23065]" userId="S::bl.en.u4aid23065@bl.students.amrita.edu::0f4138d1-2601-41e7-91aa-44cfa7caedec" providerId="AD" clId="Web-{96BCB702-6F11-9510-7431-9B7D84256679}" dt="2024-09-25T02:56:14.816" v="1" actId="1076"/>
        <pc:sldMkLst>
          <pc:docMk/>
          <pc:sldMk cId="4141597611" sldId="258"/>
        </pc:sldMkLst>
        <pc:picChg chg="mod">
          <ac:chgData name="PALLE VENKATA DHARANESWARA REDDY-[BL.EN.U4AID23065]" userId="S::bl.en.u4aid23065@bl.students.amrita.edu::0f4138d1-2601-41e7-91aa-44cfa7caedec" providerId="AD" clId="Web-{96BCB702-6F11-9510-7431-9B7D84256679}" dt="2024-09-25T02:56:14.816" v="1" actId="1076"/>
          <ac:picMkLst>
            <pc:docMk/>
            <pc:sldMk cId="4141597611" sldId="258"/>
            <ac:picMk id="5" creationId="{00000000-0000-0000-0000-000000000000}"/>
          </ac:picMkLst>
        </pc:picChg>
      </pc:sldChg>
    </pc:docChg>
  </pc:docChgLst>
  <pc:docChgLst>
    <pc:chgData name="BOLLU YATHIN KUMAR-[BL.EN.U4AID23008]" userId="S::bl.en.u4aid23008@bl.students.amrita.edu::5da936ae-cbc8-45a6-803e-5506bb941948" providerId="AD" clId="Web-{5EEDFE91-8090-253F-0813-50C432D74C08}"/>
    <pc:docChg chg="modSld">
      <pc:chgData name="BOLLU YATHIN KUMAR-[BL.EN.U4AID23008]" userId="S::bl.en.u4aid23008@bl.students.amrita.edu::5da936ae-cbc8-45a6-803e-5506bb941948" providerId="AD" clId="Web-{5EEDFE91-8090-253F-0813-50C432D74C08}" dt="2024-09-24T16:51:29.592" v="4"/>
      <pc:docMkLst>
        <pc:docMk/>
      </pc:docMkLst>
      <pc:sldChg chg="modSp">
        <pc:chgData name="BOLLU YATHIN KUMAR-[BL.EN.U4AID23008]" userId="S::bl.en.u4aid23008@bl.students.amrita.edu::5da936ae-cbc8-45a6-803e-5506bb941948" providerId="AD" clId="Web-{5EEDFE91-8090-253F-0813-50C432D74C08}" dt="2024-09-24T16:02:07.126" v="1" actId="1076"/>
        <pc:sldMkLst>
          <pc:docMk/>
          <pc:sldMk cId="2755609687" sldId="273"/>
        </pc:sldMkLst>
        <pc:spChg chg="mod">
          <ac:chgData name="BOLLU YATHIN KUMAR-[BL.EN.U4AID23008]" userId="S::bl.en.u4aid23008@bl.students.amrita.edu::5da936ae-cbc8-45a6-803e-5506bb941948" providerId="AD" clId="Web-{5EEDFE91-8090-253F-0813-50C432D74C08}" dt="2024-09-24T16:02:07.126" v="1" actId="1076"/>
          <ac:spMkLst>
            <pc:docMk/>
            <pc:sldMk cId="2755609687" sldId="273"/>
            <ac:spMk id="4" creationId="{00000000-0000-0000-0000-000000000000}"/>
          </ac:spMkLst>
        </pc:spChg>
        <pc:picChg chg="mod">
          <ac:chgData name="BOLLU YATHIN KUMAR-[BL.EN.U4AID23008]" userId="S::bl.en.u4aid23008@bl.students.amrita.edu::5da936ae-cbc8-45a6-803e-5506bb941948" providerId="AD" clId="Web-{5EEDFE91-8090-253F-0813-50C432D74C08}" dt="2024-09-24T16:02:01.922" v="0" actId="1076"/>
          <ac:picMkLst>
            <pc:docMk/>
            <pc:sldMk cId="2755609687" sldId="273"/>
            <ac:picMk id="7" creationId="{00000000-0000-0000-0000-000000000000}"/>
          </ac:picMkLst>
        </pc:picChg>
      </pc:sldChg>
      <pc:sldChg chg="modSp">
        <pc:chgData name="BOLLU YATHIN KUMAR-[BL.EN.U4AID23008]" userId="S::bl.en.u4aid23008@bl.students.amrita.edu::5da936ae-cbc8-45a6-803e-5506bb941948" providerId="AD" clId="Web-{5EEDFE91-8090-253F-0813-50C432D74C08}" dt="2024-09-24T16:51:29.592" v="4"/>
        <pc:sldMkLst>
          <pc:docMk/>
          <pc:sldMk cId="1430436847" sldId="290"/>
        </pc:sldMkLst>
        <pc:picChg chg="mod modCrop">
          <ac:chgData name="BOLLU YATHIN KUMAR-[BL.EN.U4AID23008]" userId="S::bl.en.u4aid23008@bl.students.amrita.edu::5da936ae-cbc8-45a6-803e-5506bb941948" providerId="AD" clId="Web-{5EEDFE91-8090-253F-0813-50C432D74C08}" dt="2024-09-24T16:51:29.592" v="4"/>
          <ac:picMkLst>
            <pc:docMk/>
            <pc:sldMk cId="1430436847" sldId="290"/>
            <ac:picMk id="2" creationId="{CB592AD4-845E-9A28-AFAE-F288617075F3}"/>
          </ac:picMkLst>
        </pc:picChg>
      </pc:sldChg>
    </pc:docChg>
  </pc:docChgLst>
  <pc:docChgLst>
    <pc:chgData name="Guest User" userId="S::urn:spo:anon#78d56154694c9cd6892e5a7ff868f61f2b39bb8f8133e22a0a7722b5beace603::" providerId="AD" clId="Web-{DEFD81DB-BB3D-8ABF-E5DA-F50878BBAA9F}"/>
    <pc:docChg chg="delSld">
      <pc:chgData name="Guest User" userId="S::urn:spo:anon#78d56154694c9cd6892e5a7ff868f61f2b39bb8f8133e22a0a7722b5beace603::" providerId="AD" clId="Web-{DEFD81DB-BB3D-8ABF-E5DA-F50878BBAA9F}" dt="2024-09-25T03:54:58.904" v="0"/>
      <pc:docMkLst>
        <pc:docMk/>
      </pc:docMkLst>
      <pc:sldChg chg="del">
        <pc:chgData name="Guest User" userId="S::urn:spo:anon#78d56154694c9cd6892e5a7ff868f61f2b39bb8f8133e22a0a7722b5beace603::" providerId="AD" clId="Web-{DEFD81DB-BB3D-8ABF-E5DA-F50878BBAA9F}" dt="2024-09-25T03:54:58.904" v="0"/>
        <pc:sldMkLst>
          <pc:docMk/>
          <pc:sldMk cId="579758294" sldId="320"/>
        </pc:sldMkLst>
      </pc:sldChg>
    </pc:docChg>
  </pc:docChgLst>
  <pc:docChgLst>
    <pc:chgData name="Guest User" userId="S::urn:spo:anon#052e17f37f0eb4663a358d9d933a069d737af5174d5a521906093493550d58b0::" providerId="AD" clId="Web-{BB86D463-C0AB-7789-0E5C-6E6E68118531}"/>
    <pc:docChg chg="addSld modSld">
      <pc:chgData name="Guest User" userId="S::urn:spo:anon#052e17f37f0eb4663a358d9d933a069d737af5174d5a521906093493550d58b0::" providerId="AD" clId="Web-{BB86D463-C0AB-7789-0E5C-6E6E68118531}" dt="2024-09-24T19:05:02.091" v="11" actId="1076"/>
      <pc:docMkLst>
        <pc:docMk/>
      </pc:docMkLst>
      <pc:sldChg chg="modSp">
        <pc:chgData name="Guest User" userId="S::urn:spo:anon#052e17f37f0eb4663a358d9d933a069d737af5174d5a521906093493550d58b0::" providerId="AD" clId="Web-{BB86D463-C0AB-7789-0E5C-6E6E68118531}" dt="2024-09-24T17:39:06.924" v="0" actId="1076"/>
        <pc:sldMkLst>
          <pc:docMk/>
          <pc:sldMk cId="218433317" sldId="261"/>
        </pc:sldMkLst>
        <pc:picChg chg="mod">
          <ac:chgData name="Guest User" userId="S::urn:spo:anon#052e17f37f0eb4663a358d9d933a069d737af5174d5a521906093493550d58b0::" providerId="AD" clId="Web-{BB86D463-C0AB-7789-0E5C-6E6E68118531}" dt="2024-09-24T17:39:06.924" v="0" actId="1076"/>
          <ac:picMkLst>
            <pc:docMk/>
            <pc:sldMk cId="218433317" sldId="261"/>
            <ac:picMk id="9" creationId="{7DB8D881-B96B-9225-8305-2E0E5A74E04F}"/>
          </ac:picMkLst>
        </pc:picChg>
      </pc:sldChg>
      <pc:sldChg chg="modSp">
        <pc:chgData name="Guest User" userId="S::urn:spo:anon#052e17f37f0eb4663a358d9d933a069d737af5174d5a521906093493550d58b0::" providerId="AD" clId="Web-{BB86D463-C0AB-7789-0E5C-6E6E68118531}" dt="2024-09-24T18:24:46.796" v="9" actId="1076"/>
        <pc:sldMkLst>
          <pc:docMk/>
          <pc:sldMk cId="4182194215" sldId="271"/>
        </pc:sldMkLst>
        <pc:picChg chg="mod">
          <ac:chgData name="Guest User" userId="S::urn:spo:anon#052e17f37f0eb4663a358d9d933a069d737af5174d5a521906093493550d58b0::" providerId="AD" clId="Web-{BB86D463-C0AB-7789-0E5C-6E6E68118531}" dt="2024-09-24T18:23:06.326" v="2" actId="1076"/>
          <ac:picMkLst>
            <pc:docMk/>
            <pc:sldMk cId="4182194215" sldId="271"/>
            <ac:picMk id="3" creationId="{00000000-0000-0000-0000-000000000000}"/>
          </ac:picMkLst>
        </pc:picChg>
        <pc:picChg chg="mod">
          <ac:chgData name="Guest User" userId="S::urn:spo:anon#052e17f37f0eb4663a358d9d933a069d737af5174d5a521906093493550d58b0::" providerId="AD" clId="Web-{BB86D463-C0AB-7789-0E5C-6E6E68118531}" dt="2024-09-24T18:24:46.796" v="9" actId="1076"/>
          <ac:picMkLst>
            <pc:docMk/>
            <pc:sldMk cId="4182194215" sldId="271"/>
            <ac:picMk id="4" creationId="{E91D5534-8662-48A2-A951-A530981A3841}"/>
          </ac:picMkLst>
        </pc:picChg>
      </pc:sldChg>
      <pc:sldChg chg="modSp">
        <pc:chgData name="Guest User" userId="S::urn:spo:anon#052e17f37f0eb4663a358d9d933a069d737af5174d5a521906093493550d58b0::" providerId="AD" clId="Web-{BB86D463-C0AB-7789-0E5C-6E6E68118531}" dt="2024-09-24T19:05:02.091" v="11" actId="1076"/>
        <pc:sldMkLst>
          <pc:docMk/>
          <pc:sldMk cId="1430436847" sldId="290"/>
        </pc:sldMkLst>
        <pc:picChg chg="mod">
          <ac:chgData name="Guest User" userId="S::urn:spo:anon#052e17f37f0eb4663a358d9d933a069d737af5174d5a521906093493550d58b0::" providerId="AD" clId="Web-{BB86D463-C0AB-7789-0E5C-6E6E68118531}" dt="2024-09-24T19:05:02.091" v="11" actId="1076"/>
          <ac:picMkLst>
            <pc:docMk/>
            <pc:sldMk cId="1430436847" sldId="290"/>
            <ac:picMk id="2" creationId="{CB592AD4-845E-9A28-AFAE-F288617075F3}"/>
          </ac:picMkLst>
        </pc:picChg>
      </pc:sldChg>
      <pc:sldChg chg="new">
        <pc:chgData name="Guest User" userId="S::urn:spo:anon#052e17f37f0eb4663a358d9d933a069d737af5174d5a521906093493550d58b0::" providerId="AD" clId="Web-{BB86D463-C0AB-7789-0E5C-6E6E68118531}" dt="2024-09-24T17:58:07.020" v="1"/>
        <pc:sldMkLst>
          <pc:docMk/>
          <pc:sldMk cId="579758294" sldId="3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4134B-FF27-4EE4-823B-B0A32DFF7E5F}"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D2F31-B4F9-4ACA-8FFD-6773E59121F6}" type="slidenum">
              <a:rPr lang="en-US" smtClean="0"/>
              <a:t>‹#›</a:t>
            </a:fld>
            <a:endParaRPr lang="en-US"/>
          </a:p>
        </p:txBody>
      </p:sp>
    </p:spTree>
    <p:extLst>
      <p:ext uri="{BB962C8B-B14F-4D97-AF65-F5344CB8AC3E}">
        <p14:creationId xmlns:p14="http://schemas.microsoft.com/office/powerpoint/2010/main" val="2463109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DEA5CF-ACDC-4A6B-BDFE-7BA95AC7F6AD}" type="slidenum">
              <a:rPr lang="en-US" smtClean="0"/>
              <a:t>2</a:t>
            </a:fld>
            <a:endParaRPr lang="en-US"/>
          </a:p>
        </p:txBody>
      </p:sp>
    </p:spTree>
    <p:extLst>
      <p:ext uri="{BB962C8B-B14F-4D97-AF65-F5344CB8AC3E}">
        <p14:creationId xmlns:p14="http://schemas.microsoft.com/office/powerpoint/2010/main" val="317721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 Modulation improves the signal-to-noise ratio, enhancing the quality and clarity of the transmitted signal.</a:t>
            </a:r>
          </a:p>
          <a:p>
            <a:pPr marL="0" marR="0" indent="0" algn="l" defTabSz="914400" rtl="0" eaLnBrk="1" fontAlgn="auto" latinLnBrk="0" hangingPunct="1">
              <a:lnSpc>
                <a:spcPct val="100000"/>
              </a:lnSpc>
              <a:spcBef>
                <a:spcPts val="0"/>
              </a:spcBef>
              <a:spcAft>
                <a:spcPts val="0"/>
              </a:spcAft>
              <a:buClrTx/>
              <a:buSzTx/>
              <a:buFontTx/>
              <a:buNone/>
              <a:tabLst/>
              <a:defRPr/>
            </a:pPr>
            <a:r>
              <a:rPr lang="en-US"/>
              <a:t>Modulation optimizes bandwidth utilization, enabling more data transmission within the same bandwidth constraints.</a:t>
            </a:r>
            <a:endParaRPr lang="en-US"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00DEA5CF-ACDC-4A6B-BDFE-7BA95AC7F6AD}" type="slidenum">
              <a:rPr lang="en-US" smtClean="0"/>
              <a:t>3</a:t>
            </a:fld>
            <a:endParaRPr lang="en-US"/>
          </a:p>
        </p:txBody>
      </p:sp>
    </p:spTree>
    <p:extLst>
      <p:ext uri="{BB962C8B-B14F-4D97-AF65-F5344CB8AC3E}">
        <p14:creationId xmlns:p14="http://schemas.microsoft.com/office/powerpoint/2010/main" val="4243873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https://www.youtube.com/watch?v=mHvV_Tv8HDQ</a:t>
            </a:r>
          </a:p>
          <a:p>
            <a:r>
              <a:rPr lang="en-US"/>
              <a:t>Speech</a:t>
            </a:r>
            <a:r>
              <a:rPr lang="en-US" baseline="0"/>
              <a:t> signal: 3kHz, Audible spectrum 20 to 20 kHz</a:t>
            </a:r>
            <a:endParaRPr lang="en-US"/>
          </a:p>
        </p:txBody>
      </p:sp>
      <p:sp>
        <p:nvSpPr>
          <p:cNvPr id="4" name="Slide Number Placeholder 3"/>
          <p:cNvSpPr>
            <a:spLocks noGrp="1"/>
          </p:cNvSpPr>
          <p:nvPr>
            <p:ph type="sldNum" sz="quarter" idx="10"/>
          </p:nvPr>
        </p:nvSpPr>
        <p:spPr/>
        <p:txBody>
          <a:bodyPr/>
          <a:lstStyle/>
          <a:p>
            <a:fld id="{00DEA5CF-ACDC-4A6B-BDFE-7BA95AC7F6AD}" type="slidenum">
              <a:rPr lang="en-US" smtClean="0"/>
              <a:t>4</a:t>
            </a:fld>
            <a:endParaRPr lang="en-US"/>
          </a:p>
        </p:txBody>
      </p:sp>
    </p:spTree>
    <p:extLst>
      <p:ext uri="{BB962C8B-B14F-4D97-AF65-F5344CB8AC3E}">
        <p14:creationId xmlns:p14="http://schemas.microsoft.com/office/powerpoint/2010/main" val="145352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b="0" i="1" u="none" strike="noStrike" kern="1200" baseline="0">
                <a:solidFill>
                  <a:schemeClr val="tx1"/>
                </a:solidFill>
                <a:latin typeface="+mn-lt"/>
                <a:ea typeface="+mn-ea"/>
                <a:cs typeface="+mn-cs"/>
              </a:rPr>
              <a:t>PT </a:t>
            </a:r>
            <a:r>
              <a:rPr lang="en-US" sz="1200" b="0" i="1" u="none" strike="noStrike" kern="1200" baseline="0">
                <a:solidFill>
                  <a:schemeClr val="tx1"/>
                </a:solidFill>
                <a:latin typeface="+mn-lt"/>
                <a:ea typeface="+mn-ea"/>
                <a:cs typeface="+mn-cs"/>
              </a:rPr>
              <a:t>= </a:t>
            </a:r>
            <a:r>
              <a:rPr lang="pl-PL" sz="1200" b="0" i="0" u="none" strike="noStrike" kern="1200" baseline="0">
                <a:solidFill>
                  <a:schemeClr val="tx1"/>
                </a:solidFill>
                <a:latin typeface="+mn-lt"/>
                <a:ea typeface="+mn-ea"/>
                <a:cs typeface="+mn-cs"/>
              </a:rPr>
              <a:t>30(1.36125) </a:t>
            </a:r>
            <a:r>
              <a:rPr lang="en-US" sz="1200" b="0" i="0" u="none" strike="noStrike" kern="1200" baseline="0">
                <a:solidFill>
                  <a:schemeClr val="tx1"/>
                </a:solidFill>
                <a:latin typeface="+mn-lt"/>
                <a:ea typeface="+mn-ea"/>
                <a:cs typeface="+mn-cs"/>
              </a:rPr>
              <a:t>=</a:t>
            </a:r>
            <a:r>
              <a:rPr lang="pl-PL" sz="1200" b="0" i="0" u="none" strike="noStrike" kern="1200" baseline="0">
                <a:solidFill>
                  <a:schemeClr val="tx1"/>
                </a:solidFill>
                <a:latin typeface="+mn-lt"/>
                <a:ea typeface="+mn-ea"/>
                <a:cs typeface="+mn-cs"/>
              </a:rPr>
              <a:t> 40.8 W</a:t>
            </a:r>
            <a:endParaRPr lang="en-US" sz="1200" b="0" i="0" u="none" strike="noStrike" kern="1200" baseline="0">
              <a:solidFill>
                <a:schemeClr val="tx1"/>
              </a:solidFill>
              <a:latin typeface="+mn-lt"/>
              <a:ea typeface="+mn-ea"/>
              <a:cs typeface="+mn-cs"/>
            </a:endParaRPr>
          </a:p>
          <a:p>
            <a:r>
              <a:rPr lang="pl-PL" sz="1200" b="0" i="1" u="none" strike="noStrike" kern="1200" baseline="0">
                <a:solidFill>
                  <a:schemeClr val="tx1"/>
                </a:solidFill>
                <a:latin typeface="+mn-lt"/>
                <a:ea typeface="+mn-ea"/>
                <a:cs typeface="+mn-cs"/>
              </a:rPr>
              <a:t>PT </a:t>
            </a:r>
            <a:r>
              <a:rPr lang="en-US" sz="1200" b="0" i="0" u="none" strike="noStrike" kern="1200" baseline="0">
                <a:solidFill>
                  <a:schemeClr val="tx1"/>
                </a:solidFill>
                <a:latin typeface="+mn-lt"/>
                <a:ea typeface="+mn-ea"/>
                <a:cs typeface="+mn-cs"/>
              </a:rPr>
              <a:t>-</a:t>
            </a:r>
            <a:r>
              <a:rPr lang="pl-PL" sz="1200" b="0" i="0" u="none" strike="noStrike" kern="1200" baseline="0">
                <a:solidFill>
                  <a:schemeClr val="tx1"/>
                </a:solidFill>
                <a:latin typeface="+mn-lt"/>
                <a:ea typeface="+mn-ea"/>
                <a:cs typeface="+mn-cs"/>
              </a:rPr>
              <a:t> </a:t>
            </a:r>
            <a:r>
              <a:rPr lang="pl-PL" sz="1200" b="0" i="1" u="none" strike="noStrike" kern="1200" baseline="0">
                <a:solidFill>
                  <a:schemeClr val="tx1"/>
                </a:solidFill>
                <a:latin typeface="+mn-lt"/>
                <a:ea typeface="+mn-ea"/>
                <a:cs typeface="+mn-cs"/>
              </a:rPr>
              <a:t>Pc </a:t>
            </a:r>
            <a:r>
              <a:rPr lang="en-US" sz="1200" b="0" i="0" u="none" strike="noStrike" kern="1200" baseline="0">
                <a:solidFill>
                  <a:schemeClr val="tx1"/>
                </a:solidFill>
                <a:latin typeface="+mn-lt"/>
                <a:ea typeface="+mn-ea"/>
                <a:cs typeface="+mn-cs"/>
              </a:rPr>
              <a:t>=</a:t>
            </a:r>
            <a:r>
              <a:rPr lang="pl-PL" sz="1200" b="0" i="0" u="none" strike="noStrike" kern="1200" baseline="0">
                <a:solidFill>
                  <a:schemeClr val="tx1"/>
                </a:solidFill>
                <a:latin typeface="+mn-lt"/>
                <a:ea typeface="+mn-ea"/>
                <a:cs typeface="+mn-cs"/>
              </a:rPr>
              <a:t> 40.8 </a:t>
            </a:r>
            <a:r>
              <a:rPr lang="en-US" sz="1200" b="0" i="0" u="none" strike="noStrike" kern="1200" baseline="0">
                <a:solidFill>
                  <a:schemeClr val="tx1"/>
                </a:solidFill>
                <a:latin typeface="+mn-lt"/>
                <a:ea typeface="+mn-ea"/>
                <a:cs typeface="+mn-cs"/>
              </a:rPr>
              <a:t>-</a:t>
            </a:r>
            <a:r>
              <a:rPr lang="pl-PL" sz="1200" b="0" i="0" u="none" strike="noStrike" kern="1200" baseline="0">
                <a:solidFill>
                  <a:schemeClr val="tx1"/>
                </a:solidFill>
                <a:latin typeface="+mn-lt"/>
                <a:ea typeface="+mn-ea"/>
                <a:cs typeface="+mn-cs"/>
              </a:rPr>
              <a:t>30 </a:t>
            </a:r>
            <a:r>
              <a:rPr lang="en-US" sz="1200" b="0" i="0" u="none" strike="noStrike" kern="1200" baseline="0">
                <a:solidFill>
                  <a:schemeClr val="tx1"/>
                </a:solidFill>
                <a:latin typeface="+mn-lt"/>
                <a:ea typeface="+mn-ea"/>
                <a:cs typeface="+mn-cs"/>
              </a:rPr>
              <a:t>=</a:t>
            </a:r>
            <a:r>
              <a:rPr lang="pl-PL" sz="1200" b="0" i="0" u="none" strike="noStrike" kern="1200" baseline="0">
                <a:solidFill>
                  <a:schemeClr val="tx1"/>
                </a:solidFill>
                <a:latin typeface="+mn-lt"/>
                <a:ea typeface="+mn-ea"/>
                <a:cs typeface="+mn-cs"/>
              </a:rPr>
              <a:t> 10.8 W</a:t>
            </a:r>
            <a:endParaRPr lang="en-US"/>
          </a:p>
        </p:txBody>
      </p:sp>
      <p:sp>
        <p:nvSpPr>
          <p:cNvPr id="4" name="Slide Number Placeholder 3"/>
          <p:cNvSpPr>
            <a:spLocks noGrp="1"/>
          </p:cNvSpPr>
          <p:nvPr>
            <p:ph type="sldNum" sz="quarter" idx="10"/>
          </p:nvPr>
        </p:nvSpPr>
        <p:spPr/>
        <p:txBody>
          <a:bodyPr/>
          <a:lstStyle/>
          <a:p>
            <a:fld id="{64AD2F31-B4F9-4ACA-8FFD-6773E59121F6}" type="slidenum">
              <a:rPr lang="en-US" smtClean="0"/>
              <a:t>13</a:t>
            </a:fld>
            <a:endParaRPr lang="en-US"/>
          </a:p>
        </p:txBody>
      </p:sp>
    </p:spTree>
    <p:extLst>
      <p:ext uri="{BB962C8B-B14F-4D97-AF65-F5344CB8AC3E}">
        <p14:creationId xmlns:p14="http://schemas.microsoft.com/office/powerpoint/2010/main" val="1828906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https://www.sciencedirect.com/science/article/abs/pii/B9780323917728000132</a:t>
            </a:r>
          </a:p>
        </p:txBody>
      </p:sp>
      <p:sp>
        <p:nvSpPr>
          <p:cNvPr id="4" name="Slide Number Placeholder 3"/>
          <p:cNvSpPr>
            <a:spLocks noGrp="1"/>
          </p:cNvSpPr>
          <p:nvPr>
            <p:ph type="sldNum" sz="quarter" idx="10"/>
          </p:nvPr>
        </p:nvSpPr>
        <p:spPr/>
        <p:txBody>
          <a:bodyPr/>
          <a:lstStyle/>
          <a:p>
            <a:fld id="{64AD2F31-B4F9-4ACA-8FFD-6773E59121F6}" type="slidenum">
              <a:rPr lang="en-US" smtClean="0"/>
              <a:t>35</a:t>
            </a:fld>
            <a:endParaRPr lang="en-US"/>
          </a:p>
        </p:txBody>
      </p:sp>
    </p:spTree>
    <p:extLst>
      <p:ext uri="{BB962C8B-B14F-4D97-AF65-F5344CB8AC3E}">
        <p14:creationId xmlns:p14="http://schemas.microsoft.com/office/powerpoint/2010/main" val="3938605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AD2F31-B4F9-4ACA-8FFD-6773E59121F6}" type="slidenum">
              <a:rPr lang="en-US" smtClean="0"/>
              <a:t>46</a:t>
            </a:fld>
            <a:endParaRPr lang="en-US"/>
          </a:p>
        </p:txBody>
      </p:sp>
    </p:spTree>
    <p:extLst>
      <p:ext uri="{BB962C8B-B14F-4D97-AF65-F5344CB8AC3E}">
        <p14:creationId xmlns:p14="http://schemas.microsoft.com/office/powerpoint/2010/main" val="309568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F0C32FD-26D1-4500-871A-797E20356C55}"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4233429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C32FD-26D1-4500-871A-797E20356C55}"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1817873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C32FD-26D1-4500-871A-797E20356C55}"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849899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0C32FD-26D1-4500-871A-797E20356C55}"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265372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F0C32FD-26D1-4500-871A-797E20356C55}" type="datetimeFigureOut">
              <a:rPr lang="en-US" smtClean="0"/>
              <a:t>9/24/2024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2428244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F0C32FD-26D1-4500-871A-797E20356C55}"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365327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F0C32FD-26D1-4500-871A-797E20356C55}" type="datetimeFigureOut">
              <a:rPr lang="en-US" smtClean="0"/>
              <a:t>9/24/2024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4029141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0C32FD-26D1-4500-871A-797E20356C55}" type="datetimeFigureOut">
              <a:rPr lang="en-US" smtClean="0"/>
              <a:t>9/24/2024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376857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0C32FD-26D1-4500-871A-797E20356C55}" type="datetimeFigureOut">
              <a:rPr lang="en-US" smtClean="0"/>
              <a:t>9/24/2024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4022263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0C32FD-26D1-4500-871A-797E20356C55}"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37647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F0C32FD-26D1-4500-871A-797E20356C55}" type="datetimeFigureOut">
              <a:rPr lang="en-US" smtClean="0"/>
              <a:t>9/24/2024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8DD234-6801-4299-9FE9-0333A39F288B}" type="slidenum">
              <a:rPr lang="en-US" smtClean="0"/>
              <a:t>‹#›</a:t>
            </a:fld>
            <a:endParaRPr lang="en-US"/>
          </a:p>
        </p:txBody>
      </p:sp>
    </p:spTree>
    <p:extLst>
      <p:ext uri="{BB962C8B-B14F-4D97-AF65-F5344CB8AC3E}">
        <p14:creationId xmlns:p14="http://schemas.microsoft.com/office/powerpoint/2010/main" val="3875362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C32FD-26D1-4500-871A-797E20356C55}" type="datetimeFigureOut">
              <a:rPr lang="en-US" smtClean="0"/>
              <a:t>9/24/2024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8DD234-6801-4299-9FE9-0333A39F288B}" type="slidenum">
              <a:rPr lang="en-US" smtClean="0"/>
              <a:t>‹#›</a:t>
            </a:fld>
            <a:endParaRPr lang="en-US"/>
          </a:p>
        </p:txBody>
      </p:sp>
    </p:spTree>
    <p:extLst>
      <p:ext uri="{BB962C8B-B14F-4D97-AF65-F5344CB8AC3E}">
        <p14:creationId xmlns:p14="http://schemas.microsoft.com/office/powerpoint/2010/main" val="1971098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image" Target="../media/image50.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49.wmf"/><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6.wmf"/><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48.wmf"/><Relationship Id="rId4" Type="http://schemas.openxmlformats.org/officeDocument/2006/relationships/image" Target="../media/image45.wmf"/><Relationship Id="rId9"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7.bin"/><Relationship Id="rId1" Type="http://schemas.openxmlformats.org/officeDocument/2006/relationships/slideLayout" Target="../slideLayouts/slideLayout7.xml"/><Relationship Id="rId5" Type="http://schemas.openxmlformats.org/officeDocument/2006/relationships/image" Target="../media/image52.wmf"/><Relationship Id="rId4" Type="http://schemas.openxmlformats.org/officeDocument/2006/relationships/oleObject" Target="../embeddings/oleObject8.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oleObject" Target="../embeddings/oleObject15.bin"/><Relationship Id="rId3" Type="http://schemas.openxmlformats.org/officeDocument/2006/relationships/image" Target="../media/image53.wmf"/><Relationship Id="rId7" Type="http://schemas.openxmlformats.org/officeDocument/2006/relationships/image" Target="../media/image55.wmf"/><Relationship Id="rId12" Type="http://schemas.openxmlformats.org/officeDocument/2006/relationships/image" Target="../media/image57.wmf"/><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11" Type="http://schemas.openxmlformats.org/officeDocument/2006/relationships/oleObject" Target="../embeddings/oleObject14.bin"/><Relationship Id="rId5" Type="http://schemas.openxmlformats.org/officeDocument/2006/relationships/image" Target="../media/image54.wmf"/><Relationship Id="rId15" Type="http://schemas.openxmlformats.org/officeDocument/2006/relationships/oleObject" Target="../embeddings/oleObject16.bin"/><Relationship Id="rId10" Type="http://schemas.openxmlformats.org/officeDocument/2006/relationships/image" Target="../media/image56.wmf"/><Relationship Id="rId4" Type="http://schemas.openxmlformats.org/officeDocument/2006/relationships/oleObject" Target="../embeddings/oleObject10.bin"/><Relationship Id="rId9" Type="http://schemas.openxmlformats.org/officeDocument/2006/relationships/oleObject" Target="../embeddings/oleObject13.bin"/><Relationship Id="rId14" Type="http://schemas.openxmlformats.org/officeDocument/2006/relationships/image" Target="../media/image58.wmf"/></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oleObject" Target="../embeddings/oleObject22.bin"/><Relationship Id="rId18" Type="http://schemas.openxmlformats.org/officeDocument/2006/relationships/image" Target="../media/image67.wmf"/><Relationship Id="rId3" Type="http://schemas.openxmlformats.org/officeDocument/2006/relationships/image" Target="../media/image59.wmf"/><Relationship Id="rId21" Type="http://schemas.openxmlformats.org/officeDocument/2006/relationships/image" Target="../media/image69.png"/><Relationship Id="rId7" Type="http://schemas.openxmlformats.org/officeDocument/2006/relationships/image" Target="../media/image61.wmf"/><Relationship Id="rId12" Type="http://schemas.openxmlformats.org/officeDocument/2006/relationships/image" Target="../media/image64.wmf"/><Relationship Id="rId17" Type="http://schemas.openxmlformats.org/officeDocument/2006/relationships/oleObject" Target="../embeddings/oleObject24.bin"/><Relationship Id="rId2" Type="http://schemas.openxmlformats.org/officeDocument/2006/relationships/oleObject" Target="../embeddings/oleObject17.bin"/><Relationship Id="rId16" Type="http://schemas.openxmlformats.org/officeDocument/2006/relationships/image" Target="../media/image66.wmf"/><Relationship Id="rId20" Type="http://schemas.openxmlformats.org/officeDocument/2006/relationships/image" Target="../media/image68.wmf"/><Relationship Id="rId1" Type="http://schemas.openxmlformats.org/officeDocument/2006/relationships/slideLayout" Target="../slideLayouts/slideLayout7.xml"/><Relationship Id="rId6" Type="http://schemas.openxmlformats.org/officeDocument/2006/relationships/oleObject" Target="../embeddings/oleObject19.bin"/><Relationship Id="rId11" Type="http://schemas.openxmlformats.org/officeDocument/2006/relationships/oleObject" Target="../embeddings/oleObject21.bin"/><Relationship Id="rId5" Type="http://schemas.openxmlformats.org/officeDocument/2006/relationships/image" Target="../media/image60.wmf"/><Relationship Id="rId15" Type="http://schemas.openxmlformats.org/officeDocument/2006/relationships/oleObject" Target="../embeddings/oleObject23.bin"/><Relationship Id="rId10" Type="http://schemas.openxmlformats.org/officeDocument/2006/relationships/image" Target="../media/image63.wmf"/><Relationship Id="rId19" Type="http://schemas.openxmlformats.org/officeDocument/2006/relationships/oleObject" Target="../embeddings/oleObject25.bin"/><Relationship Id="rId4" Type="http://schemas.openxmlformats.org/officeDocument/2006/relationships/oleObject" Target="../embeddings/oleObject18.bin"/><Relationship Id="rId9" Type="http://schemas.openxmlformats.org/officeDocument/2006/relationships/oleObject" Target="../embeddings/oleObject20.bin"/><Relationship Id="rId14" Type="http://schemas.openxmlformats.org/officeDocument/2006/relationships/image" Target="../media/image65.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1.wmf"/><Relationship Id="rId2"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oleObject" Target="../embeddings/oleObject28.bin"/><Relationship Id="rId5" Type="http://schemas.openxmlformats.org/officeDocument/2006/relationships/image" Target="../media/image80.wmf"/><Relationship Id="rId4" Type="http://schemas.openxmlformats.org/officeDocument/2006/relationships/oleObject" Target="../embeddings/oleObject27.bin"/></Relationships>
</file>

<file path=ppt/slides/_rels/slide41.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oleObject" Target="../embeddings/oleObject29.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bin"/><Relationship Id="rId1" Type="http://schemas.microsoft.com/office/2007/relationships/media" Target="../media/media1.bin"/><Relationship Id="rId4" Type="http://schemas.openxmlformats.org/officeDocument/2006/relationships/image" Target="../media/image8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45.wmf"/></Relationships>
</file>

<file path=ppt/slides/_rels/slide52.x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oleObject" Target="../embeddings/oleObject31.bin"/><Relationship Id="rId1" Type="http://schemas.openxmlformats.org/officeDocument/2006/relationships/slideLayout" Target="../slideLayouts/slideLayout7.xml"/><Relationship Id="rId6" Type="http://schemas.openxmlformats.org/officeDocument/2006/relationships/image" Target="../media/image101.wmf"/><Relationship Id="rId5" Type="http://schemas.openxmlformats.org/officeDocument/2006/relationships/oleObject" Target="../embeddings/oleObject32.bin"/><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103.wmf"/><Relationship Id="rId7" Type="http://schemas.openxmlformats.org/officeDocument/2006/relationships/image" Target="../media/image105.wmf"/><Relationship Id="rId12" Type="http://schemas.openxmlformats.org/officeDocument/2006/relationships/image" Target="../media/image108.png"/><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5.bin"/><Relationship Id="rId11" Type="http://schemas.openxmlformats.org/officeDocument/2006/relationships/image" Target="../media/image107.wmf"/><Relationship Id="rId5" Type="http://schemas.openxmlformats.org/officeDocument/2006/relationships/image" Target="../media/image104.w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106.wmf"/></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2523" y="3438133"/>
            <a:ext cx="10625698" cy="2387600"/>
          </a:xfrm>
        </p:spPr>
        <p:txBody>
          <a:bodyPr>
            <a:normAutofit fontScale="90000"/>
          </a:bodyPr>
          <a:lstStyle/>
          <a:p>
            <a:r>
              <a:rPr lang="en-US">
                <a:latin typeface="Arial Black" panose="020B0A04020102020204" pitchFamily="34" charset="0"/>
                <a:cs typeface="Arial" panose="020B0604020202020204" pitchFamily="34" charset="0"/>
              </a:rPr>
              <a:t>23AID203-Software-defined Communication System</a:t>
            </a:r>
            <a:br>
              <a:rPr lang="en-US">
                <a:latin typeface="Arial Black" panose="020B0A04020102020204" pitchFamily="34" charset="0"/>
                <a:cs typeface="Arial" panose="020B0604020202020204" pitchFamily="34" charset="0"/>
              </a:rPr>
            </a:br>
            <a:r>
              <a:rPr lang="en-US">
                <a:latin typeface="Arial Black" panose="020B0A04020102020204" pitchFamily="34" charset="0"/>
                <a:cs typeface="Arial" panose="020B0604020202020204" pitchFamily="34" charset="0"/>
              </a:rPr>
              <a:t>Unit-2</a:t>
            </a:r>
          </a:p>
        </p:txBody>
      </p:sp>
      <p:sp>
        <p:nvSpPr>
          <p:cNvPr id="3" name="Subtitle 2"/>
          <p:cNvSpPr>
            <a:spLocks noGrp="1"/>
          </p:cNvSpPr>
          <p:nvPr>
            <p:ph type="subTitle" idx="1"/>
          </p:nvPr>
        </p:nvSpPr>
        <p:spPr>
          <a:xfrm>
            <a:off x="1393372" y="6540840"/>
            <a:ext cx="9144000" cy="256335"/>
          </a:xfrm>
        </p:spPr>
        <p:txBody>
          <a:bodyPr>
            <a:normAutofit fontScale="62500" lnSpcReduction="20000"/>
          </a:bodyPr>
          <a:lstStyle/>
          <a:p>
            <a:r>
              <a:rPr lang="en-US" b="1">
                <a:latin typeface="Arial" panose="020B0604020202020204" pitchFamily="34" charset="0"/>
                <a:cs typeface="Arial" panose="020B0604020202020204" pitchFamily="34" charset="0"/>
              </a:rPr>
              <a:t>Sirisha Tadepalli</a:t>
            </a:r>
          </a:p>
        </p:txBody>
      </p:sp>
      <p:pic>
        <p:nvPicPr>
          <p:cNvPr id="4" name="Picture 3"/>
          <p:cNvPicPr>
            <a:picLocks noChangeAspect="1"/>
          </p:cNvPicPr>
          <p:nvPr/>
        </p:nvPicPr>
        <p:blipFill rotWithShape="1">
          <a:blip r:embed="rId2"/>
          <a:srcRect l="14085" r="16731"/>
          <a:stretch/>
        </p:blipFill>
        <p:spPr>
          <a:xfrm>
            <a:off x="0" y="0"/>
            <a:ext cx="4157466" cy="2804301"/>
          </a:xfrm>
          <a:prstGeom prst="rect">
            <a:avLst/>
          </a:prstGeom>
        </p:spPr>
      </p:pic>
      <p:pic>
        <p:nvPicPr>
          <p:cNvPr id="5" name="Picture 4"/>
          <p:cNvPicPr>
            <a:picLocks noChangeAspect="1"/>
          </p:cNvPicPr>
          <p:nvPr/>
        </p:nvPicPr>
        <p:blipFill>
          <a:blip r:embed="rId3"/>
          <a:stretch>
            <a:fillRect/>
          </a:stretch>
        </p:blipFill>
        <p:spPr>
          <a:xfrm>
            <a:off x="4467829" y="108692"/>
            <a:ext cx="7724172" cy="2614335"/>
          </a:xfrm>
          <a:prstGeom prst="rect">
            <a:avLst/>
          </a:prstGeom>
        </p:spPr>
      </p:pic>
    </p:spTree>
    <p:extLst>
      <p:ext uri="{BB962C8B-B14F-4D97-AF65-F5344CB8AC3E}">
        <p14:creationId xmlns:p14="http://schemas.microsoft.com/office/powerpoint/2010/main" val="1503128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800" y="196334"/>
            <a:ext cx="4251485" cy="584775"/>
          </a:xfrm>
          <a:prstGeom prst="rect">
            <a:avLst/>
          </a:prstGeom>
        </p:spPr>
        <p:txBody>
          <a:bodyPr wrap="none">
            <a:spAutoFit/>
          </a:bodyPr>
          <a:lstStyle/>
          <a:p>
            <a:r>
              <a:rPr lang="en-US" sz="3200" b="1">
                <a:solidFill>
                  <a:srgbClr val="0070C0"/>
                </a:solidFill>
                <a:latin typeface="Times New Roman" panose="02020603050405020304" pitchFamily="18" charset="0"/>
                <a:cs typeface="Times New Roman" panose="02020603050405020304" pitchFamily="18" charset="0"/>
              </a:rPr>
              <a:t>Sideband Calculations</a:t>
            </a:r>
          </a:p>
        </p:txBody>
      </p:sp>
      <p:sp>
        <p:nvSpPr>
          <p:cNvPr id="3" name="TextBox 2"/>
          <p:cNvSpPr txBox="1"/>
          <p:nvPr/>
        </p:nvSpPr>
        <p:spPr>
          <a:xfrm>
            <a:off x="177800" y="781109"/>
            <a:ext cx="11811000" cy="2308324"/>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When only a single-frequency sine wave modulating signal is used, the modulation process generates two sidebands. </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If the modulating signal is a complex wave, such as voice or video, a whole range of frequencies modulate the carrier, and thus a whole range of sidebands are generated.</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existence of sidebands can be demonstrated mathematically, starting with the equation for an AM signal described previously:</a:t>
            </a:r>
          </a:p>
        </p:txBody>
      </p:sp>
      <p:pic>
        <p:nvPicPr>
          <p:cNvPr id="4" name="Picture 3"/>
          <p:cNvPicPr>
            <a:picLocks noChangeAspect="1"/>
          </p:cNvPicPr>
          <p:nvPr/>
        </p:nvPicPr>
        <p:blipFill>
          <a:blip r:embed="rId2"/>
          <a:stretch>
            <a:fillRect/>
          </a:stretch>
        </p:blipFill>
        <p:spPr>
          <a:xfrm>
            <a:off x="177800" y="3089433"/>
            <a:ext cx="6398784" cy="596778"/>
          </a:xfrm>
          <a:prstGeom prst="rect">
            <a:avLst/>
          </a:prstGeom>
        </p:spPr>
      </p:pic>
      <p:pic>
        <p:nvPicPr>
          <p:cNvPr id="5" name="Picture 4"/>
          <p:cNvPicPr>
            <a:picLocks noChangeAspect="1"/>
          </p:cNvPicPr>
          <p:nvPr/>
        </p:nvPicPr>
        <p:blipFill>
          <a:blip r:embed="rId3"/>
          <a:stretch>
            <a:fillRect/>
          </a:stretch>
        </p:blipFill>
        <p:spPr>
          <a:xfrm>
            <a:off x="8610600" y="2831191"/>
            <a:ext cx="2857500" cy="516483"/>
          </a:xfrm>
          <a:prstGeom prst="rect">
            <a:avLst/>
          </a:prstGeom>
        </p:spPr>
      </p:pic>
      <p:pic>
        <p:nvPicPr>
          <p:cNvPr id="6" name="Picture 5"/>
          <p:cNvPicPr>
            <a:picLocks noChangeAspect="1"/>
          </p:cNvPicPr>
          <p:nvPr/>
        </p:nvPicPr>
        <p:blipFill>
          <a:blip r:embed="rId4"/>
          <a:stretch>
            <a:fillRect/>
          </a:stretch>
        </p:blipFill>
        <p:spPr>
          <a:xfrm>
            <a:off x="0" y="3715397"/>
            <a:ext cx="7582958" cy="704948"/>
          </a:xfrm>
          <a:prstGeom prst="rect">
            <a:avLst/>
          </a:prstGeom>
        </p:spPr>
      </p:pic>
      <p:pic>
        <p:nvPicPr>
          <p:cNvPr id="7" name="Picture 6"/>
          <p:cNvPicPr>
            <a:picLocks noChangeAspect="1"/>
          </p:cNvPicPr>
          <p:nvPr/>
        </p:nvPicPr>
        <p:blipFill>
          <a:blip r:embed="rId5"/>
          <a:stretch>
            <a:fillRect/>
          </a:stretch>
        </p:blipFill>
        <p:spPr>
          <a:xfrm>
            <a:off x="0" y="4502581"/>
            <a:ext cx="7630590" cy="1019317"/>
          </a:xfrm>
          <a:prstGeom prst="rect">
            <a:avLst/>
          </a:prstGeom>
        </p:spPr>
      </p:pic>
      <p:pic>
        <p:nvPicPr>
          <p:cNvPr id="8" name="Picture 7"/>
          <p:cNvPicPr>
            <a:picLocks noChangeAspect="1"/>
          </p:cNvPicPr>
          <p:nvPr/>
        </p:nvPicPr>
        <p:blipFill>
          <a:blip r:embed="rId6"/>
          <a:stretch>
            <a:fillRect/>
          </a:stretch>
        </p:blipFill>
        <p:spPr>
          <a:xfrm>
            <a:off x="7582958" y="3973638"/>
            <a:ext cx="4610534" cy="2649814"/>
          </a:xfrm>
          <a:prstGeom prst="rect">
            <a:avLst/>
          </a:prstGeom>
        </p:spPr>
      </p:pic>
    </p:spTree>
    <p:extLst>
      <p:ext uri="{BB962C8B-B14F-4D97-AF65-F5344CB8AC3E}">
        <p14:creationId xmlns:p14="http://schemas.microsoft.com/office/powerpoint/2010/main" val="3972818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673" r="2349" b="3468"/>
          <a:stretch/>
        </p:blipFill>
        <p:spPr>
          <a:xfrm>
            <a:off x="0" y="101600"/>
            <a:ext cx="12064056" cy="6426200"/>
          </a:xfrm>
          <a:prstGeom prst="rect">
            <a:avLst/>
          </a:prstGeom>
        </p:spPr>
      </p:pic>
      <p:sp>
        <p:nvSpPr>
          <p:cNvPr id="3" name="TextBox 2"/>
          <p:cNvSpPr txBox="1"/>
          <p:nvPr/>
        </p:nvSpPr>
        <p:spPr>
          <a:xfrm>
            <a:off x="8572500" y="101600"/>
            <a:ext cx="3390900" cy="830997"/>
          </a:xfrm>
          <a:prstGeom prst="rect">
            <a:avLst/>
          </a:prstGeom>
          <a:noFill/>
        </p:spPr>
        <p:txBody>
          <a:bodyPr wrap="square" rtlCol="0">
            <a:spAutoFit/>
          </a:bodyPr>
          <a:lstStyle/>
          <a:p>
            <a:r>
              <a:rPr lang="en-US" sz="2400" b="1">
                <a:solidFill>
                  <a:srgbClr val="0070C0"/>
                </a:solidFill>
                <a:latin typeface="Times New Roman" panose="02020603050405020304" pitchFamily="18" charset="0"/>
                <a:cs typeface="Times New Roman" panose="02020603050405020304" pitchFamily="18" charset="0"/>
              </a:rPr>
              <a:t>Time and Frequency domains of AM signal</a:t>
            </a:r>
          </a:p>
        </p:txBody>
      </p:sp>
    </p:spTree>
    <p:extLst>
      <p:ext uri="{BB962C8B-B14F-4D97-AF65-F5344CB8AC3E}">
        <p14:creationId xmlns:p14="http://schemas.microsoft.com/office/powerpoint/2010/main" val="421169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141" y="817993"/>
            <a:ext cx="11462657" cy="5632311"/>
          </a:xfrm>
          <a:prstGeom prst="rect">
            <a:avLst/>
          </a:prstGeom>
        </p:spPr>
        <p:txBody>
          <a:bodyPr wrap="square">
            <a:spAutoFit/>
          </a:bodyPr>
          <a:lstStyle/>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AM signal is a composite of several signal voltages, namely, the carrier and the two sidebands, and each of these signals produces power in the antenna</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total transmitted power P</a:t>
            </a:r>
            <a:r>
              <a:rPr lang="en-US" sz="2400" baseline="-25000">
                <a:latin typeface="Times New Roman" panose="02020603050405020304" pitchFamily="18" charset="0"/>
                <a:cs typeface="Times New Roman" panose="02020603050405020304" pitchFamily="18" charset="0"/>
              </a:rPr>
              <a:t>T</a:t>
            </a:r>
            <a:r>
              <a:rPr lang="en-US" sz="2400">
                <a:latin typeface="Times New Roman" panose="02020603050405020304" pitchFamily="18" charset="0"/>
                <a:cs typeface="Times New Roman" panose="02020603050405020304" pitchFamily="18" charset="0"/>
              </a:rPr>
              <a:t> is simply the sum of the carrier power P</a:t>
            </a:r>
            <a:r>
              <a:rPr lang="en-US" sz="2400" baseline="-25000">
                <a:latin typeface="Times New Roman" panose="02020603050405020304" pitchFamily="18" charset="0"/>
                <a:cs typeface="Times New Roman" panose="02020603050405020304" pitchFamily="18" charset="0"/>
              </a:rPr>
              <a:t>c</a:t>
            </a:r>
            <a:r>
              <a:rPr lang="en-US" sz="2400">
                <a:latin typeface="Times New Roman" panose="02020603050405020304" pitchFamily="18" charset="0"/>
                <a:cs typeface="Times New Roman" panose="02020603050405020304" pitchFamily="18" charset="0"/>
              </a:rPr>
              <a:t> and the power in the two sidebands P</a:t>
            </a:r>
            <a:r>
              <a:rPr lang="en-US" sz="2400" baseline="-25000">
                <a:latin typeface="Times New Roman" panose="02020603050405020304" pitchFamily="18" charset="0"/>
                <a:cs typeface="Times New Roman" panose="02020603050405020304" pitchFamily="18" charset="0"/>
              </a:rPr>
              <a:t>USB </a:t>
            </a:r>
            <a:r>
              <a:rPr lang="en-US" sz="2400">
                <a:latin typeface="Times New Roman" panose="02020603050405020304" pitchFamily="18" charset="0"/>
                <a:cs typeface="Times New Roman" panose="02020603050405020304" pitchFamily="18" charset="0"/>
              </a:rPr>
              <a:t>and P</a:t>
            </a:r>
            <a:r>
              <a:rPr lang="en-US" sz="2400" baseline="-25000">
                <a:latin typeface="Times New Roman" panose="02020603050405020304" pitchFamily="18" charset="0"/>
                <a:cs typeface="Times New Roman" panose="02020603050405020304" pitchFamily="18" charset="0"/>
              </a:rPr>
              <a:t>LSB</a:t>
            </a:r>
            <a:r>
              <a:rPr lang="en-US" sz="2400">
                <a:latin typeface="Times New Roman" panose="02020603050405020304" pitchFamily="18" charset="0"/>
                <a:cs typeface="Times New Roman" panose="02020603050405020304" pitchFamily="18" charset="0"/>
              </a:rPr>
              <a:t> :</a:t>
            </a:r>
            <a:endParaRPr lang="en-US" sz="2400" baseline="-250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 					P</a:t>
            </a:r>
            <a:r>
              <a:rPr lang="en-US" sz="2400" baseline="-25000">
                <a:latin typeface="Times New Roman" panose="02020603050405020304" pitchFamily="18" charset="0"/>
                <a:cs typeface="Times New Roman" panose="02020603050405020304" pitchFamily="18" charset="0"/>
              </a:rPr>
              <a:t>T </a:t>
            </a:r>
            <a:r>
              <a:rPr lang="en-US" sz="2400">
                <a:latin typeface="Times New Roman" panose="02020603050405020304" pitchFamily="18" charset="0"/>
                <a:cs typeface="Times New Roman" panose="02020603050405020304" pitchFamily="18" charset="0"/>
              </a:rPr>
              <a:t>  = P</a:t>
            </a:r>
            <a:r>
              <a:rPr lang="en-US" sz="2400" baseline="-25000">
                <a:latin typeface="Times New Roman" panose="02020603050405020304" pitchFamily="18" charset="0"/>
                <a:cs typeface="Times New Roman" panose="02020603050405020304" pitchFamily="18" charset="0"/>
              </a:rPr>
              <a:t>c </a:t>
            </a:r>
            <a:r>
              <a:rPr lang="en-US" sz="2400">
                <a:latin typeface="Times New Roman" panose="02020603050405020304" pitchFamily="18" charset="0"/>
                <a:cs typeface="Times New Roman" panose="02020603050405020304" pitchFamily="18" charset="0"/>
              </a:rPr>
              <a:t> + P</a:t>
            </a:r>
            <a:r>
              <a:rPr lang="en-US" sz="2400" baseline="-25000">
                <a:latin typeface="Times New Roman" panose="02020603050405020304" pitchFamily="18" charset="0"/>
                <a:cs typeface="Times New Roman" panose="02020603050405020304" pitchFamily="18" charset="0"/>
              </a:rPr>
              <a:t>USB </a:t>
            </a:r>
            <a:r>
              <a:rPr lang="en-US" sz="2400">
                <a:latin typeface="Times New Roman" panose="02020603050405020304" pitchFamily="18" charset="0"/>
                <a:cs typeface="Times New Roman" panose="02020603050405020304" pitchFamily="18" charset="0"/>
              </a:rPr>
              <a:t>+ P</a:t>
            </a:r>
            <a:r>
              <a:rPr lang="en-US" sz="2400" baseline="-25000">
                <a:latin typeface="Times New Roman" panose="02020603050405020304" pitchFamily="18" charset="0"/>
                <a:cs typeface="Times New Roman" panose="02020603050405020304" pitchFamily="18" charset="0"/>
              </a:rPr>
              <a:t>LSB</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Original AM signal</a:t>
            </a: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For power calculations, </a:t>
            </a:r>
            <a:r>
              <a:rPr lang="en-US" sz="2400" err="1">
                <a:latin typeface="Times New Roman" panose="02020603050405020304" pitchFamily="18" charset="0"/>
                <a:cs typeface="Times New Roman" panose="02020603050405020304" pitchFamily="18" charset="0"/>
              </a:rPr>
              <a:t>rms</a:t>
            </a:r>
            <a:r>
              <a:rPr lang="en-US" sz="2400">
                <a:latin typeface="Times New Roman" panose="02020603050405020304" pitchFamily="18" charset="0"/>
                <a:cs typeface="Times New Roman" panose="02020603050405020304" pitchFamily="18" charset="0"/>
              </a:rPr>
              <a:t> values must be used for the voltages</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Convert the voltages from peak to </a:t>
            </a:r>
            <a:r>
              <a:rPr lang="en-US" sz="2400" err="1">
                <a:latin typeface="Times New Roman" panose="02020603050405020304" pitchFamily="18" charset="0"/>
                <a:cs typeface="Times New Roman" panose="02020603050405020304" pitchFamily="18" charset="0"/>
              </a:rPr>
              <a:t>rms</a:t>
            </a:r>
            <a:r>
              <a:rPr lang="en-US" sz="2400">
                <a:latin typeface="Times New Roman" panose="02020603050405020304" pitchFamily="18" charset="0"/>
                <a:cs typeface="Times New Roman" panose="02020603050405020304" pitchFamily="18" charset="0"/>
              </a:rPr>
              <a:t> by dividing the peak value by √2 or multiplying by</a:t>
            </a:r>
          </a:p>
          <a:p>
            <a:r>
              <a:rPr lang="en-US" sz="2400">
                <a:latin typeface="Times New Roman" panose="02020603050405020304" pitchFamily="18" charset="0"/>
                <a:cs typeface="Times New Roman" panose="02020603050405020304" pitchFamily="18" charset="0"/>
              </a:rPr>
              <a:t>0.707</a:t>
            </a: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baseline="-250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since </a:t>
            </a:r>
            <a:endParaRPr lang="en-US" sz="2400" baseline="-25000">
              <a:latin typeface="Times New Roman" panose="02020603050405020304" pitchFamily="18" charset="0"/>
              <a:cs typeface="Times New Roman" panose="02020603050405020304" pitchFamily="18" charset="0"/>
            </a:endParaRPr>
          </a:p>
        </p:txBody>
      </p:sp>
      <p:sp>
        <p:nvSpPr>
          <p:cNvPr id="3" name="Rectangle 2"/>
          <p:cNvSpPr/>
          <p:nvPr/>
        </p:nvSpPr>
        <p:spPr>
          <a:xfrm>
            <a:off x="177800" y="196334"/>
            <a:ext cx="2217851" cy="584775"/>
          </a:xfrm>
          <a:prstGeom prst="rect">
            <a:avLst/>
          </a:prstGeom>
        </p:spPr>
        <p:txBody>
          <a:bodyPr wrap="none">
            <a:spAutoFit/>
          </a:bodyPr>
          <a:lstStyle/>
          <a:p>
            <a:r>
              <a:rPr lang="en-US" sz="3200" b="1">
                <a:solidFill>
                  <a:srgbClr val="0070C0"/>
                </a:solidFill>
                <a:latin typeface="Times New Roman" panose="02020603050405020304" pitchFamily="18" charset="0"/>
                <a:cs typeface="Times New Roman" panose="02020603050405020304" pitchFamily="18" charset="0"/>
              </a:rPr>
              <a:t>AM-Power </a:t>
            </a:r>
          </a:p>
        </p:txBody>
      </p:sp>
      <p:pic>
        <p:nvPicPr>
          <p:cNvPr id="4" name="Picture 3"/>
          <p:cNvPicPr>
            <a:picLocks noChangeAspect="1"/>
          </p:cNvPicPr>
          <p:nvPr/>
        </p:nvPicPr>
        <p:blipFill>
          <a:blip r:embed="rId2"/>
          <a:stretch>
            <a:fillRect/>
          </a:stretch>
        </p:blipFill>
        <p:spPr>
          <a:xfrm>
            <a:off x="2290231" y="3024131"/>
            <a:ext cx="7611537" cy="809738"/>
          </a:xfrm>
          <a:prstGeom prst="rect">
            <a:avLst/>
          </a:prstGeom>
        </p:spPr>
      </p:pic>
      <p:pic>
        <p:nvPicPr>
          <p:cNvPr id="5" name="Picture 4"/>
          <p:cNvPicPr>
            <a:picLocks noChangeAspect="1"/>
          </p:cNvPicPr>
          <p:nvPr/>
        </p:nvPicPr>
        <p:blipFill>
          <a:blip r:embed="rId3"/>
          <a:stretch>
            <a:fillRect/>
          </a:stretch>
        </p:blipFill>
        <p:spPr>
          <a:xfrm>
            <a:off x="2290231" y="4630453"/>
            <a:ext cx="8183117" cy="819264"/>
          </a:xfrm>
          <a:prstGeom prst="rect">
            <a:avLst/>
          </a:prstGeom>
        </p:spPr>
      </p:pic>
      <p:pic>
        <p:nvPicPr>
          <p:cNvPr id="6" name="Picture 5"/>
          <p:cNvPicPr>
            <a:picLocks noChangeAspect="1"/>
          </p:cNvPicPr>
          <p:nvPr/>
        </p:nvPicPr>
        <p:blipFill>
          <a:blip r:embed="rId4"/>
          <a:stretch>
            <a:fillRect/>
          </a:stretch>
        </p:blipFill>
        <p:spPr>
          <a:xfrm>
            <a:off x="881896" y="5650982"/>
            <a:ext cx="7554379" cy="933580"/>
          </a:xfrm>
          <a:prstGeom prst="rect">
            <a:avLst/>
          </a:prstGeom>
        </p:spPr>
      </p:pic>
      <p:pic>
        <p:nvPicPr>
          <p:cNvPr id="7" name="Picture 6"/>
          <p:cNvPicPr>
            <a:picLocks noChangeAspect="1"/>
          </p:cNvPicPr>
          <p:nvPr/>
        </p:nvPicPr>
        <p:blipFill rotWithShape="1">
          <a:blip r:embed="rId5"/>
          <a:srcRect t="25068"/>
          <a:stretch/>
        </p:blipFill>
        <p:spPr>
          <a:xfrm>
            <a:off x="9432376" y="6040007"/>
            <a:ext cx="1047626" cy="372200"/>
          </a:xfrm>
          <a:prstGeom prst="rect">
            <a:avLst/>
          </a:prstGeom>
        </p:spPr>
      </p:pic>
    </p:spTree>
    <p:extLst>
      <p:ext uri="{BB962C8B-B14F-4D97-AF65-F5344CB8AC3E}">
        <p14:creationId xmlns:p14="http://schemas.microsoft.com/office/powerpoint/2010/main" val="1149551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82699" y="940636"/>
            <a:ext cx="1400370" cy="543001"/>
          </a:xfrm>
          <a:prstGeom prst="rect">
            <a:avLst/>
          </a:prstGeom>
        </p:spPr>
      </p:pic>
      <p:sp>
        <p:nvSpPr>
          <p:cNvPr id="4" name="TextBox 3"/>
          <p:cNvSpPr txBox="1"/>
          <p:nvPr/>
        </p:nvSpPr>
        <p:spPr>
          <a:xfrm>
            <a:off x="337457" y="490177"/>
            <a:ext cx="11114314" cy="5632311"/>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Since m= </a:t>
            </a:r>
            <a:r>
              <a:rPr lang="en-US" sz="2400" err="1">
                <a:latin typeface="Times New Roman" panose="02020603050405020304" pitchFamily="18" charset="0"/>
                <a:cs typeface="Times New Roman" panose="02020603050405020304" pitchFamily="18" charset="0"/>
              </a:rPr>
              <a:t>Vm</a:t>
            </a:r>
            <a:r>
              <a:rPr lang="en-US" sz="2400">
                <a:latin typeface="Times New Roman" panose="02020603050405020304" pitchFamily="18" charset="0"/>
                <a:cs typeface="Times New Roman" panose="02020603050405020304" pitchFamily="18" charset="0"/>
              </a:rPr>
              <a:t>/</a:t>
            </a:r>
            <a:r>
              <a:rPr lang="en-US" sz="2400" err="1">
                <a:latin typeface="Times New Roman" panose="02020603050405020304" pitchFamily="18" charset="0"/>
                <a:cs typeface="Times New Roman" panose="02020603050405020304" pitchFamily="18" charset="0"/>
              </a:rPr>
              <a:t>Vc</a:t>
            </a:r>
            <a:r>
              <a:rPr lang="en-US" sz="2400">
                <a:latin typeface="Times New Roman" panose="02020603050405020304" pitchFamily="18" charset="0"/>
                <a:cs typeface="Times New Roman" panose="02020603050405020304" pitchFamily="18" charset="0"/>
              </a:rPr>
              <a:t> , the modulating signal be expressed as follows:</a:t>
            </a: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Therefore,</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							»    </a:t>
            </a: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b="1">
                <a:solidFill>
                  <a:srgbClr val="FF0000"/>
                </a:solidFill>
                <a:latin typeface="Times New Roman" panose="02020603050405020304" pitchFamily="18" charset="0"/>
                <a:cs typeface="Times New Roman" panose="02020603050405020304" pitchFamily="18" charset="0"/>
              </a:rPr>
              <a:t>Problem-1</a:t>
            </a:r>
          </a:p>
          <a:p>
            <a:r>
              <a:rPr lang="en-US" sz="2400">
                <a:latin typeface="Times New Roman" panose="02020603050405020304" pitchFamily="18" charset="0"/>
                <a:cs typeface="Times New Roman" panose="02020603050405020304" pitchFamily="18" charset="0"/>
              </a:rPr>
              <a:t>An AM transmitter has a carrier power of 30 W. The percentage of modulation is</a:t>
            </a:r>
          </a:p>
          <a:p>
            <a:r>
              <a:rPr lang="en-US" sz="2400">
                <a:latin typeface="Times New Roman" panose="02020603050405020304" pitchFamily="18" charset="0"/>
                <a:cs typeface="Times New Roman" panose="02020603050405020304" pitchFamily="18" charset="0"/>
              </a:rPr>
              <a:t>85 percent. Calculate (a) the total power and (b) the power in one sideband.</a:t>
            </a:r>
          </a:p>
          <a:p>
            <a:endParaRPr lang="en-US" sz="240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4"/>
          <a:stretch>
            <a:fillRect/>
          </a:stretch>
        </p:blipFill>
        <p:spPr>
          <a:xfrm>
            <a:off x="2898106" y="1640832"/>
            <a:ext cx="3086531" cy="1000265"/>
          </a:xfrm>
          <a:prstGeom prst="rect">
            <a:avLst/>
          </a:prstGeom>
        </p:spPr>
      </p:pic>
      <p:pic>
        <p:nvPicPr>
          <p:cNvPr id="6" name="Picture 5"/>
          <p:cNvPicPr>
            <a:picLocks noChangeAspect="1"/>
          </p:cNvPicPr>
          <p:nvPr/>
        </p:nvPicPr>
        <p:blipFill>
          <a:blip r:embed="rId5"/>
          <a:stretch>
            <a:fillRect/>
          </a:stretch>
        </p:blipFill>
        <p:spPr>
          <a:xfrm>
            <a:off x="7742303" y="1736277"/>
            <a:ext cx="2324424" cy="847843"/>
          </a:xfrm>
          <a:prstGeom prst="rect">
            <a:avLst/>
          </a:prstGeom>
        </p:spPr>
      </p:pic>
      <p:pic>
        <p:nvPicPr>
          <p:cNvPr id="7" name="Picture 6"/>
          <p:cNvPicPr>
            <a:picLocks noChangeAspect="1"/>
          </p:cNvPicPr>
          <p:nvPr/>
        </p:nvPicPr>
        <p:blipFill>
          <a:blip r:embed="rId6"/>
          <a:stretch>
            <a:fillRect/>
          </a:stretch>
        </p:blipFill>
        <p:spPr>
          <a:xfrm>
            <a:off x="478971" y="2652303"/>
            <a:ext cx="10069330" cy="1733792"/>
          </a:xfrm>
          <a:prstGeom prst="rect">
            <a:avLst/>
          </a:prstGeom>
        </p:spPr>
      </p:pic>
    </p:spTree>
    <p:extLst>
      <p:ext uri="{BB962C8B-B14F-4D97-AF65-F5344CB8AC3E}">
        <p14:creationId xmlns:p14="http://schemas.microsoft.com/office/powerpoint/2010/main" val="2755609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56344" y="0"/>
            <a:ext cx="11113356" cy="362620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Arial" panose="020B0604020202020204" pitchFamily="34" charset="0"/>
              <a:buNone/>
            </a:pPr>
            <a:r>
              <a:rPr lang="en-IN" b="1" u="sng">
                <a:latin typeface="Times New Roman" panose="02020603050405020304" pitchFamily="18" charset="0"/>
                <a:cs typeface="Times New Roman" pitchFamily="18" charset="0"/>
              </a:rPr>
              <a:t>Types of AM</a:t>
            </a:r>
          </a:p>
          <a:p>
            <a:pPr lvl="1">
              <a:lnSpc>
                <a:spcPct val="200000"/>
              </a:lnSpc>
            </a:pPr>
            <a:r>
              <a:rPr lang="en-IN" sz="2800">
                <a:latin typeface="Times New Roman" pitchFamily="18" charset="0"/>
                <a:cs typeface="Times New Roman" pitchFamily="18" charset="0"/>
              </a:rPr>
              <a:t>Double Sideband (AM-DSB)</a:t>
            </a:r>
          </a:p>
          <a:p>
            <a:pPr lvl="1">
              <a:lnSpc>
                <a:spcPct val="200000"/>
              </a:lnSpc>
            </a:pPr>
            <a:r>
              <a:rPr lang="en-IN" sz="2800">
                <a:latin typeface="Times New Roman" pitchFamily="18" charset="0"/>
                <a:cs typeface="Times New Roman" pitchFamily="18" charset="0"/>
              </a:rPr>
              <a:t>Single Sideband (AM-SSB)</a:t>
            </a:r>
          </a:p>
          <a:p>
            <a:pPr lvl="1">
              <a:lnSpc>
                <a:spcPct val="200000"/>
              </a:lnSpc>
            </a:pPr>
            <a:r>
              <a:rPr lang="en-IN" sz="2800">
                <a:latin typeface="Times New Roman" pitchFamily="18" charset="0"/>
                <a:cs typeface="Times New Roman" pitchFamily="18" charset="0"/>
              </a:rPr>
              <a:t>Vestigial Sideband (AM-VSB</a:t>
            </a:r>
          </a:p>
          <a:p>
            <a:pPr>
              <a:lnSpc>
                <a:spcPct val="200000"/>
              </a:lnSpc>
              <a:buFont typeface="Arial" panose="020B0604020202020204" pitchFamily="34" charset="0"/>
              <a:buNone/>
            </a:pPr>
            <a:r>
              <a:rPr lang="en-IN" b="1" u="sng">
                <a:latin typeface="Times New Roman" pitchFamily="18" charset="0"/>
                <a:cs typeface="Times New Roman" pitchFamily="18" charset="0"/>
              </a:rPr>
              <a:t>Types of AM-DSB</a:t>
            </a:r>
          </a:p>
          <a:p>
            <a:pPr lvl="1">
              <a:lnSpc>
                <a:spcPct val="200000"/>
              </a:lnSpc>
            </a:pPr>
            <a:r>
              <a:rPr lang="en-IN" sz="2800">
                <a:latin typeface="Times New Roman" pitchFamily="18" charset="0"/>
                <a:cs typeface="Times New Roman" pitchFamily="18" charset="0"/>
              </a:rPr>
              <a:t>Suppressed Carrier (AM-DSB-SC)</a:t>
            </a:r>
          </a:p>
          <a:p>
            <a:pPr lvl="1">
              <a:lnSpc>
                <a:spcPct val="200000"/>
              </a:lnSpc>
            </a:pPr>
            <a:r>
              <a:rPr lang="en-IN" sz="2800">
                <a:latin typeface="Times New Roman" pitchFamily="18" charset="0"/>
                <a:cs typeface="Times New Roman" pitchFamily="18" charset="0"/>
              </a:rPr>
              <a:t>Transmitted Carrier (AM-DSB-TC)</a:t>
            </a:r>
          </a:p>
          <a:p>
            <a:pPr lvl="1">
              <a:buFont typeface="Arial" panose="020B0604020202020204" pitchFamily="34" charset="0"/>
              <a:buNone/>
            </a:pPr>
            <a:endParaRPr lang="en-IN" sz="2800">
              <a:latin typeface="Times New Roman" pitchFamily="18" charset="0"/>
              <a:cs typeface="Times New Roman" pitchFamily="18" charset="0"/>
            </a:endParaRPr>
          </a:p>
          <a:p>
            <a:pPr lvl="1"/>
            <a:endParaRPr lang="en-IN" sz="2800">
              <a:latin typeface="Times New Roman" pitchFamily="18" charset="0"/>
              <a:cs typeface="Times New Roman" pitchFamily="18" charset="0"/>
            </a:endParaRPr>
          </a:p>
          <a:p>
            <a:pPr marL="342900" lvl="1" indent="0">
              <a:buFont typeface="Arial" panose="020B0604020202020204" pitchFamily="34" charset="0"/>
              <a:buNone/>
            </a:pPr>
            <a:endParaRPr lang="en-IN" sz="2800">
              <a:latin typeface="Times New Roman" pitchFamily="18" charset="0"/>
              <a:cs typeface="Times New Roman" pitchFamily="18" charset="0"/>
            </a:endParaRPr>
          </a:p>
        </p:txBody>
      </p:sp>
    </p:spTree>
    <p:extLst>
      <p:ext uri="{BB962C8B-B14F-4D97-AF65-F5344CB8AC3E}">
        <p14:creationId xmlns:p14="http://schemas.microsoft.com/office/powerpoint/2010/main" val="382382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570244" y="-33697"/>
            <a:ext cx="6172200" cy="42267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3600" b="1" u="sng">
                <a:solidFill>
                  <a:srgbClr val="0070C0"/>
                </a:solidFill>
                <a:latin typeface="Times New Roman" panose="02020603050405020304" pitchFamily="18" charset="0"/>
                <a:cs typeface="Times New Roman" panose="02020603050405020304" pitchFamily="18" charset="0"/>
              </a:rPr>
              <a:t>AM-DSB-SC</a:t>
            </a:r>
          </a:p>
        </p:txBody>
      </p:sp>
      <p:sp>
        <p:nvSpPr>
          <p:cNvPr id="3" name="Content Placeholder 2"/>
          <p:cNvSpPr txBox="1">
            <a:spLocks/>
          </p:cNvSpPr>
          <p:nvPr/>
        </p:nvSpPr>
        <p:spPr>
          <a:xfrm>
            <a:off x="432974" y="637882"/>
            <a:ext cx="11625244" cy="33077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In amplitude modulation, two-thirds of the transmitted power is in the carrier, which conveys no information</a:t>
            </a:r>
          </a:p>
          <a:p>
            <a:r>
              <a:rPr lang="en-US">
                <a:latin typeface="Times New Roman" panose="02020603050405020304" pitchFamily="18" charset="0"/>
                <a:cs typeface="Times New Roman" panose="02020603050405020304" pitchFamily="18" charset="0"/>
              </a:rPr>
              <a:t>The benefit is that no power is wasted on the carrier</a:t>
            </a:r>
            <a:endParaRPr lang="en-IN">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DSB signal is a sine wave at the carrier frequency, varying in amplitude</a:t>
            </a:r>
            <a:endParaRPr lang="en-IN">
              <a:latin typeface="Times New Roman" panose="02020603050405020304" pitchFamily="18" charset="0"/>
              <a:cs typeface="Times New Roman" panose="02020603050405020304" pitchFamily="18" charset="0"/>
            </a:endParaRPr>
          </a:p>
          <a:p>
            <a:r>
              <a:rPr lang="en-IN">
                <a:latin typeface="Times New Roman" panose="02020603050405020304" pitchFamily="18" charset="0"/>
                <a:cs typeface="Times New Roman" panose="02020603050405020304" pitchFamily="18" charset="0"/>
              </a:rPr>
              <a:t>The information signal is mixed with a carrier wave to produce the AM-DSB-SC signal </a:t>
            </a:r>
          </a:p>
        </p:txBody>
      </p:sp>
      <p:pic>
        <p:nvPicPr>
          <p:cNvPr id="5" name="Picture 4">
            <a:extLst>
              <a:ext uri="{FF2B5EF4-FFF2-40B4-BE49-F238E27FC236}">
                <a16:creationId xmlns:a16="http://schemas.microsoft.com/office/drawing/2014/main" id="{106F9770-7A88-40C6-940D-E4DF1BE16A04}"/>
              </a:ext>
            </a:extLst>
          </p:cNvPr>
          <p:cNvPicPr>
            <a:picLocks noChangeAspect="1"/>
          </p:cNvPicPr>
          <p:nvPr/>
        </p:nvPicPr>
        <p:blipFill>
          <a:blip r:embed="rId2"/>
          <a:stretch>
            <a:fillRect/>
          </a:stretch>
        </p:blipFill>
        <p:spPr>
          <a:xfrm>
            <a:off x="6245596" y="4194573"/>
            <a:ext cx="5946404" cy="2298700"/>
          </a:xfrm>
          <a:prstGeom prst="rect">
            <a:avLst/>
          </a:prstGeom>
        </p:spPr>
      </p:pic>
      <p:pic>
        <p:nvPicPr>
          <p:cNvPr id="6" name="Picture 5"/>
          <p:cNvPicPr>
            <a:picLocks noChangeAspect="1"/>
          </p:cNvPicPr>
          <p:nvPr/>
        </p:nvPicPr>
        <p:blipFill>
          <a:blip r:embed="rId3"/>
          <a:stretch>
            <a:fillRect/>
          </a:stretch>
        </p:blipFill>
        <p:spPr>
          <a:xfrm>
            <a:off x="157572" y="3717582"/>
            <a:ext cx="5498772" cy="3073097"/>
          </a:xfrm>
          <a:prstGeom prst="rect">
            <a:avLst/>
          </a:prstGeom>
        </p:spPr>
      </p:pic>
      <p:pic>
        <p:nvPicPr>
          <p:cNvPr id="7" name="Picture 6"/>
          <p:cNvPicPr>
            <a:picLocks noChangeAspect="1"/>
          </p:cNvPicPr>
          <p:nvPr/>
        </p:nvPicPr>
        <p:blipFill rotWithShape="1">
          <a:blip r:embed="rId4"/>
          <a:srcRect l="3973" r="2159" b="3542"/>
          <a:stretch/>
        </p:blipFill>
        <p:spPr>
          <a:xfrm>
            <a:off x="6245596" y="3461832"/>
            <a:ext cx="5428263" cy="3176418"/>
          </a:xfrm>
          <a:prstGeom prst="rect">
            <a:avLst/>
          </a:prstGeom>
        </p:spPr>
      </p:pic>
      <p:sp>
        <p:nvSpPr>
          <p:cNvPr id="8" name="TextBox 7"/>
          <p:cNvSpPr txBox="1"/>
          <p:nvPr/>
        </p:nvSpPr>
        <p:spPr>
          <a:xfrm>
            <a:off x="2780778" y="3338157"/>
            <a:ext cx="1828800" cy="369332"/>
          </a:xfrm>
          <a:prstGeom prst="rect">
            <a:avLst/>
          </a:prstGeom>
          <a:noFill/>
        </p:spPr>
        <p:txBody>
          <a:bodyPr wrap="square" rtlCol="0">
            <a:spAutoFit/>
          </a:bodyPr>
          <a:lstStyle/>
          <a:p>
            <a:pPr algn="ctr"/>
            <a:r>
              <a:rPr lang="en-US" b="1">
                <a:latin typeface="Arial Black" panose="020B0A04020102020204" pitchFamily="34" charset="0"/>
              </a:rPr>
              <a:t>DSB-SC</a:t>
            </a:r>
          </a:p>
        </p:txBody>
      </p:sp>
      <p:sp>
        <p:nvSpPr>
          <p:cNvPr id="9" name="TextBox 8"/>
          <p:cNvSpPr txBox="1"/>
          <p:nvPr/>
        </p:nvSpPr>
        <p:spPr>
          <a:xfrm>
            <a:off x="8442542" y="3327427"/>
            <a:ext cx="1828800" cy="369332"/>
          </a:xfrm>
          <a:prstGeom prst="rect">
            <a:avLst/>
          </a:prstGeom>
          <a:noFill/>
        </p:spPr>
        <p:txBody>
          <a:bodyPr wrap="square" rtlCol="0">
            <a:spAutoFit/>
          </a:bodyPr>
          <a:lstStyle/>
          <a:p>
            <a:pPr algn="ctr"/>
            <a:r>
              <a:rPr lang="en-US" b="1">
                <a:latin typeface="Arial Black" panose="020B0A04020102020204" pitchFamily="34" charset="0"/>
              </a:rPr>
              <a:t>DSB-FC</a:t>
            </a:r>
          </a:p>
        </p:txBody>
      </p:sp>
    </p:spTree>
    <p:extLst>
      <p:ext uri="{BB962C8B-B14F-4D97-AF65-F5344CB8AC3E}">
        <p14:creationId xmlns:p14="http://schemas.microsoft.com/office/powerpoint/2010/main" val="312176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436" y="96151"/>
            <a:ext cx="11469666" cy="2677656"/>
          </a:xfrm>
          <a:prstGeom prst="rect">
            <a:avLst/>
          </a:prstGeom>
        </p:spPr>
        <p:txBody>
          <a:bodyPr wrap="square">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 unique characteristic of the DSB signal is the phase transitions that occur at the lower-amplitude portions of the wave </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DSB-SC is an amplitude modulation wave without the carrier, therefore reducing power waste, giving it a 50% efficiency</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One important application for DSB, however, is the transmission of the color information in a TV signal</a:t>
            </a:r>
          </a:p>
        </p:txBody>
      </p:sp>
      <p:pic>
        <p:nvPicPr>
          <p:cNvPr id="3" name="Picture 2"/>
          <p:cNvPicPr>
            <a:picLocks noChangeAspect="1"/>
          </p:cNvPicPr>
          <p:nvPr/>
        </p:nvPicPr>
        <p:blipFill>
          <a:blip r:embed="rId2"/>
          <a:stretch>
            <a:fillRect/>
          </a:stretch>
        </p:blipFill>
        <p:spPr>
          <a:xfrm>
            <a:off x="6458164" y="3784903"/>
            <a:ext cx="5498772" cy="3073097"/>
          </a:xfrm>
          <a:prstGeom prst="rect">
            <a:avLst/>
          </a:prstGeom>
        </p:spPr>
      </p:pic>
      <p:sp>
        <p:nvSpPr>
          <p:cNvPr id="4" name="TextBox 3"/>
          <p:cNvSpPr txBox="1"/>
          <p:nvPr/>
        </p:nvSpPr>
        <p:spPr>
          <a:xfrm>
            <a:off x="9081370" y="3405478"/>
            <a:ext cx="1828800" cy="369332"/>
          </a:xfrm>
          <a:prstGeom prst="rect">
            <a:avLst/>
          </a:prstGeom>
          <a:noFill/>
        </p:spPr>
        <p:txBody>
          <a:bodyPr wrap="square" rtlCol="0">
            <a:spAutoFit/>
          </a:bodyPr>
          <a:lstStyle/>
          <a:p>
            <a:pPr algn="ctr"/>
            <a:r>
              <a:rPr lang="en-US" b="1">
                <a:latin typeface="Arial Black" panose="020B0A04020102020204" pitchFamily="34" charset="0"/>
              </a:rPr>
              <a:t>DSB-SC</a:t>
            </a:r>
          </a:p>
        </p:txBody>
      </p:sp>
      <p:pic>
        <p:nvPicPr>
          <p:cNvPr id="5" name="Picture 4"/>
          <p:cNvPicPr>
            <a:picLocks noChangeAspect="1"/>
          </p:cNvPicPr>
          <p:nvPr/>
        </p:nvPicPr>
        <p:blipFill>
          <a:blip r:embed="rId3"/>
          <a:stretch>
            <a:fillRect/>
          </a:stretch>
        </p:blipFill>
        <p:spPr>
          <a:xfrm>
            <a:off x="1803748" y="2899068"/>
            <a:ext cx="4654416" cy="3771041"/>
          </a:xfrm>
          <a:prstGeom prst="rect">
            <a:avLst/>
          </a:prstGeom>
        </p:spPr>
      </p:pic>
    </p:spTree>
    <p:extLst>
      <p:ext uri="{BB962C8B-B14F-4D97-AF65-F5344CB8AC3E}">
        <p14:creationId xmlns:p14="http://schemas.microsoft.com/office/powerpoint/2010/main" val="29903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800" y="0"/>
            <a:ext cx="8928100" cy="43322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u="sng">
                <a:solidFill>
                  <a:srgbClr val="0070C0"/>
                </a:solidFill>
                <a:latin typeface="Times New Roman" panose="02020603050405020304" pitchFamily="18" charset="0"/>
                <a:cs typeface="Times New Roman" panose="02020603050405020304" pitchFamily="18" charset="0"/>
              </a:rPr>
              <a:t>AM-DSB-SC: Modulating baseband signals</a:t>
            </a:r>
          </a:p>
        </p:txBody>
      </p:sp>
      <p:pic>
        <p:nvPicPr>
          <p:cNvPr id="3" name="Picture 2"/>
          <p:cNvPicPr/>
          <p:nvPr/>
        </p:nvPicPr>
        <p:blipFill>
          <a:blip r:embed="rId2"/>
          <a:srcRect/>
          <a:stretch>
            <a:fillRect/>
          </a:stretch>
        </p:blipFill>
        <p:spPr bwMode="auto">
          <a:xfrm>
            <a:off x="219808" y="695759"/>
            <a:ext cx="8429375" cy="2040419"/>
          </a:xfrm>
          <a:prstGeom prst="rect">
            <a:avLst/>
          </a:prstGeom>
          <a:noFill/>
          <a:ln w="9525">
            <a:noFill/>
            <a:miter lim="800000"/>
            <a:headEnd/>
            <a:tailEnd/>
          </a:ln>
        </p:spPr>
      </p:pic>
      <p:pic>
        <p:nvPicPr>
          <p:cNvPr id="4" name="Picture 3">
            <a:extLst>
              <a:ext uri="{FF2B5EF4-FFF2-40B4-BE49-F238E27FC236}">
                <a16:creationId xmlns:a16="http://schemas.microsoft.com/office/drawing/2014/main" id="{E91D5534-8662-48A2-A951-A530981A3841}"/>
              </a:ext>
            </a:extLst>
          </p:cNvPr>
          <p:cNvPicPr>
            <a:picLocks noChangeAspect="1"/>
          </p:cNvPicPr>
          <p:nvPr/>
        </p:nvPicPr>
        <p:blipFill>
          <a:blip r:embed="rId3"/>
          <a:stretch>
            <a:fillRect/>
          </a:stretch>
        </p:blipFill>
        <p:spPr>
          <a:xfrm>
            <a:off x="3991220" y="2504069"/>
            <a:ext cx="7507820" cy="4277876"/>
          </a:xfrm>
          <a:prstGeom prst="rect">
            <a:avLst/>
          </a:prstGeom>
        </p:spPr>
      </p:pic>
    </p:spTree>
    <p:extLst>
      <p:ext uri="{BB962C8B-B14F-4D97-AF65-F5344CB8AC3E}">
        <p14:creationId xmlns:p14="http://schemas.microsoft.com/office/powerpoint/2010/main" val="4182194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46580" y="1085850"/>
            <a:ext cx="11515360" cy="2686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Palatino Linotype" pitchFamily="18" charset="0"/>
              </a:rPr>
              <a:t>Transmission efficiency is defined as the ratio of the power carried by the sidebands to the total transmitted power</a:t>
            </a:r>
          </a:p>
          <a:p>
            <a:endParaRPr lang="en-US">
              <a:latin typeface="Palatino Linotype" pitchFamily="18" charset="0"/>
            </a:endParaRPr>
          </a:p>
          <a:p>
            <a:endParaRPr lang="en-US">
              <a:latin typeface="Palatino Linotype" pitchFamily="18" charset="0"/>
            </a:endParaRPr>
          </a:p>
        </p:txBody>
      </p:sp>
      <p:sp>
        <p:nvSpPr>
          <p:cNvPr id="3" name="Title 1"/>
          <p:cNvSpPr txBox="1">
            <a:spLocks/>
          </p:cNvSpPr>
          <p:nvPr/>
        </p:nvSpPr>
        <p:spPr>
          <a:xfrm>
            <a:off x="2836101" y="249216"/>
            <a:ext cx="6971778" cy="39605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u="sng">
                <a:solidFill>
                  <a:srgbClr val="0070C0"/>
                </a:solidFill>
                <a:latin typeface="Times New Roman" panose="02020603050405020304" pitchFamily="18" charset="0"/>
                <a:cs typeface="Times New Roman" panose="02020603050405020304" pitchFamily="18" charset="0"/>
              </a:rPr>
              <a:t>Transmission efficiency of AM wave</a:t>
            </a:r>
          </a:p>
        </p:txBody>
      </p:sp>
      <p:graphicFrame>
        <p:nvGraphicFramePr>
          <p:cNvPr id="4" name="Object 7"/>
          <p:cNvGraphicFramePr>
            <a:graphicFrameLocks noChangeAspect="1"/>
          </p:cNvGraphicFramePr>
          <p:nvPr>
            <p:extLst>
              <p:ext uri="{D42A27DB-BD31-4B8C-83A1-F6EECF244321}">
                <p14:modId xmlns:p14="http://schemas.microsoft.com/office/powerpoint/2010/main" val="1246621633"/>
              </p:ext>
            </p:extLst>
          </p:nvPr>
        </p:nvGraphicFramePr>
        <p:xfrm>
          <a:off x="4413152" y="2083935"/>
          <a:ext cx="2251739" cy="2128545"/>
        </p:xfrm>
        <a:graphic>
          <a:graphicData uri="http://schemas.openxmlformats.org/presentationml/2006/ole">
            <mc:AlternateContent xmlns:mc="http://schemas.openxmlformats.org/markup-compatibility/2006">
              <mc:Choice xmlns:v="urn:schemas-microsoft-com:vml" Requires="v">
                <p:oleObj name="Equation" r:id="rId2" imgW="939600" imgH="888840" progId="Equation.DSMT4">
                  <p:embed/>
                </p:oleObj>
              </mc:Choice>
              <mc:Fallback>
                <p:oleObj name="Equation" r:id="rId2" imgW="939600" imgH="888840" progId="Equation.DSMT4">
                  <p:embed/>
                  <p:pic>
                    <p:nvPicPr>
                      <p:cNvPr id="57351" name="Object 7"/>
                      <p:cNvPicPr>
                        <a:picLocks noChangeAspect="1" noChangeArrowheads="1"/>
                      </p:cNvPicPr>
                      <p:nvPr/>
                    </p:nvPicPr>
                    <p:blipFill>
                      <a:blip r:embed="rId3"/>
                      <a:srcRect/>
                      <a:stretch>
                        <a:fillRect/>
                      </a:stretch>
                    </p:blipFill>
                    <p:spPr bwMode="auto">
                      <a:xfrm>
                        <a:off x="4413152" y="2083935"/>
                        <a:ext cx="2251739" cy="2128545"/>
                      </a:xfrm>
                      <a:prstGeom prst="rect">
                        <a:avLst/>
                      </a:prstGeom>
                      <a:noFill/>
                    </p:spPr>
                  </p:pic>
                </p:oleObj>
              </mc:Fallback>
            </mc:AlternateContent>
          </a:graphicData>
        </a:graphic>
      </p:graphicFrame>
    </p:spTree>
    <p:extLst>
      <p:ext uri="{BB962C8B-B14F-4D97-AF65-F5344CB8AC3E}">
        <p14:creationId xmlns:p14="http://schemas.microsoft.com/office/powerpoint/2010/main" val="5402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89232" y="418921"/>
            <a:ext cx="6172200" cy="36552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a:latin typeface="Times New Roman" panose="02020603050405020304" pitchFamily="18" charset="0"/>
                <a:cs typeface="Times New Roman" panose="02020603050405020304" pitchFamily="18" charset="0"/>
              </a:rPr>
              <a:t>AM-SSB: Single Sideband AM</a:t>
            </a:r>
          </a:p>
        </p:txBody>
      </p:sp>
      <p:sp>
        <p:nvSpPr>
          <p:cNvPr id="3" name="Content Placeholder 2"/>
          <p:cNvSpPr txBox="1">
            <a:spLocks/>
          </p:cNvSpPr>
          <p:nvPr/>
        </p:nvSpPr>
        <p:spPr>
          <a:xfrm>
            <a:off x="513567" y="1161414"/>
            <a:ext cx="11098060" cy="42291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atin typeface="Times New Roman" panose="02020603050405020304" pitchFamily="18" charset="0"/>
                <a:cs typeface="Times New Roman" panose="02020603050405020304" pitchFamily="18" charset="0"/>
              </a:rPr>
              <a:t>Though mathematically simple, AM-DSB modulation is spectrally inefficient because the process creates a pair of identical sidebands</a:t>
            </a:r>
          </a:p>
          <a:p>
            <a:pPr algn="just">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This means the signals have a wider bandwidth than is strictly necessary to carry the information</a:t>
            </a:r>
          </a:p>
          <a:p>
            <a:pPr algn="just">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Therefore, if only a finite amount of bandwidth is available in a communication channel, this would not be the best choice</a:t>
            </a:r>
          </a:p>
          <a:p>
            <a:pPr algn="just">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The main advantage of AM-SSB modulation is the bandwidth occupied by the modulated signal is the same as the bandwidth of the baseband signal</a:t>
            </a:r>
          </a:p>
        </p:txBody>
      </p:sp>
    </p:spTree>
    <p:extLst>
      <p:ext uri="{BB962C8B-B14F-4D97-AF65-F5344CB8AC3E}">
        <p14:creationId xmlns:p14="http://schemas.microsoft.com/office/powerpoint/2010/main" val="72789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4643" y="231758"/>
            <a:ext cx="10093123"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How is the information exchanged between two points? </a:t>
            </a:r>
          </a:p>
        </p:txBody>
      </p:sp>
      <p:sp>
        <p:nvSpPr>
          <p:cNvPr id="3" name="TextBox 2"/>
          <p:cNvSpPr txBox="1"/>
          <p:nvPr/>
        </p:nvSpPr>
        <p:spPr>
          <a:xfrm>
            <a:off x="2385075" y="5442720"/>
            <a:ext cx="7581417"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Fig. Basic block diagram of Communication system</a:t>
            </a:r>
            <a:r>
              <a:rPr lang="en-US" sz="160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[5]</a:t>
            </a:r>
          </a:p>
        </p:txBody>
      </p:sp>
      <p:grpSp>
        <p:nvGrpSpPr>
          <p:cNvPr id="5" name="Group 4"/>
          <p:cNvGrpSpPr/>
          <p:nvPr/>
        </p:nvGrpSpPr>
        <p:grpSpPr>
          <a:xfrm>
            <a:off x="0" y="1229861"/>
            <a:ext cx="12141843" cy="3773347"/>
            <a:chOff x="0" y="1273215"/>
            <a:chExt cx="12141843" cy="3946967"/>
          </a:xfrm>
        </p:grpSpPr>
        <p:pic>
          <p:nvPicPr>
            <p:cNvPr id="6" name="Picture 5"/>
            <p:cNvPicPr>
              <a:picLocks noChangeAspect="1"/>
            </p:cNvPicPr>
            <p:nvPr/>
          </p:nvPicPr>
          <p:blipFill rotWithShape="1">
            <a:blip r:embed="rId3"/>
            <a:srcRect t="22786" r="412" b="28270"/>
            <a:stretch/>
          </p:blipFill>
          <p:spPr>
            <a:xfrm>
              <a:off x="0" y="1273215"/>
              <a:ext cx="12141843" cy="3356659"/>
            </a:xfrm>
            <a:prstGeom prst="rect">
              <a:avLst/>
            </a:prstGeom>
          </p:spPr>
        </p:pic>
        <p:sp>
          <p:nvSpPr>
            <p:cNvPr id="7" name="Rectangle 6"/>
            <p:cNvSpPr/>
            <p:nvPr/>
          </p:nvSpPr>
          <p:spPr>
            <a:xfrm>
              <a:off x="5278055" y="4722471"/>
              <a:ext cx="1585732" cy="49771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a:solidFill>
                    <a:schemeClr val="accent5">
                      <a:lumMod val="50000"/>
                    </a:schemeClr>
                  </a:solidFill>
                  <a:latin typeface="Arial" panose="020B0604020202020204" pitchFamily="34" charset="0"/>
                  <a:cs typeface="Arial" panose="020B0604020202020204" pitchFamily="34" charset="0"/>
                </a:rPr>
                <a:t>Noise</a:t>
              </a:r>
            </a:p>
          </p:txBody>
        </p:sp>
      </p:grpSp>
      <p:sp>
        <p:nvSpPr>
          <p:cNvPr id="4" name="TextBox 3"/>
          <p:cNvSpPr txBox="1"/>
          <p:nvPr/>
        </p:nvSpPr>
        <p:spPr>
          <a:xfrm>
            <a:off x="2547257" y="4127280"/>
            <a:ext cx="1785257" cy="400110"/>
          </a:xfrm>
          <a:prstGeom prst="rect">
            <a:avLst/>
          </a:prstGeom>
          <a:noFill/>
        </p:spPr>
        <p:txBody>
          <a:bodyPr wrap="square" rtlCol="0">
            <a:spAutoFit/>
          </a:bodyPr>
          <a:lstStyle/>
          <a:p>
            <a:pPr algn="ctr"/>
            <a:r>
              <a:rPr lang="en-US" sz="2000" b="1">
                <a:latin typeface="Arial Black" panose="020B0A04020102020204" pitchFamily="34" charset="0"/>
              </a:rPr>
              <a:t>Encoding</a:t>
            </a:r>
          </a:p>
        </p:txBody>
      </p:sp>
    </p:spTree>
    <p:extLst>
      <p:ext uri="{BB962C8B-B14F-4D97-AF65-F5344CB8AC3E}">
        <p14:creationId xmlns:p14="http://schemas.microsoft.com/office/powerpoint/2010/main" val="91894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307" y="363254"/>
            <a:ext cx="11386159" cy="6155531"/>
          </a:xfrm>
          <a:prstGeom prst="rect">
            <a:avLst/>
          </a:prstGeom>
        </p:spPr>
        <p:txBody>
          <a:bodyPr wrap="square">
            <a:spAutoFit/>
          </a:bodyPr>
          <a:lstStyle/>
          <a:p>
            <a:pPr marL="342900" indent="-342900">
              <a:spcAft>
                <a:spcPts val="600"/>
              </a:spcAft>
              <a:buFont typeface="Arial" panose="020B0604020202020204" pitchFamily="34" charset="0"/>
              <a:buChar char="•"/>
            </a:pPr>
            <a:r>
              <a:rPr lang="en-US" sz="2600">
                <a:latin typeface="Times New Roman" panose="02020603050405020304" pitchFamily="18" charset="0"/>
                <a:cs typeface="Times New Roman" panose="02020603050405020304" pitchFamily="18" charset="0"/>
              </a:rPr>
              <a:t>One sideband can be suppressed; the remaining sideband is called a </a:t>
            </a:r>
            <a:r>
              <a:rPr lang="en-US" sz="2600" i="1">
                <a:latin typeface="Times New Roman" panose="02020603050405020304" pitchFamily="18" charset="0"/>
                <a:cs typeface="Times New Roman" panose="02020603050405020304" pitchFamily="18" charset="0"/>
              </a:rPr>
              <a:t>single sideband suppressed carrier (SSSC </a:t>
            </a:r>
            <a:r>
              <a:rPr lang="en-US" sz="2600">
                <a:latin typeface="Times New Roman" panose="02020603050405020304" pitchFamily="18" charset="0"/>
                <a:cs typeface="Times New Roman" panose="02020603050405020304" pitchFamily="18" charset="0"/>
              </a:rPr>
              <a:t>or </a:t>
            </a:r>
            <a:r>
              <a:rPr lang="en-US" sz="2600" i="1">
                <a:latin typeface="Times New Roman" panose="02020603050405020304" pitchFamily="18" charset="0"/>
                <a:cs typeface="Times New Roman" panose="02020603050405020304" pitchFamily="18" charset="0"/>
              </a:rPr>
              <a:t>SSB) </a:t>
            </a:r>
            <a:r>
              <a:rPr lang="en-US" sz="2600">
                <a:latin typeface="Times New Roman" panose="02020603050405020304" pitchFamily="18" charset="0"/>
                <a:cs typeface="Times New Roman" panose="02020603050405020304" pitchFamily="18" charset="0"/>
              </a:rPr>
              <a:t>signal.</a:t>
            </a:r>
          </a:p>
          <a:p>
            <a:pPr marL="342900" indent="-342900">
              <a:spcAft>
                <a:spcPts val="600"/>
              </a:spcAft>
              <a:buFont typeface="Arial" panose="020B0604020202020204" pitchFamily="34" charset="0"/>
              <a:buChar char="•"/>
            </a:pPr>
            <a:r>
              <a:rPr lang="en-US" sz="2600">
                <a:latin typeface="Times New Roman" panose="02020603050405020304" pitchFamily="18" charset="0"/>
                <a:cs typeface="Times New Roman" panose="02020603050405020304" pitchFamily="18" charset="0"/>
              </a:rPr>
              <a:t>SSB signals offer four major benefits</a:t>
            </a:r>
          </a:p>
          <a:p>
            <a:pPr marL="914400" lvl="1" indent="-457200">
              <a:spcAft>
                <a:spcPts val="600"/>
              </a:spcAft>
              <a:buFont typeface="+mj-lt"/>
              <a:buAutoNum type="arabicPeriod"/>
            </a:pPr>
            <a:r>
              <a:rPr lang="en-US" sz="2600">
                <a:latin typeface="Times New Roman" panose="02020603050405020304" pitchFamily="18" charset="0"/>
                <a:cs typeface="Times New Roman" panose="02020603050405020304" pitchFamily="18" charset="0"/>
              </a:rPr>
              <a:t>The primary benefit of an SSB signal is that the spectrum space it occupies is only one-half that of AM and DSB signals. This greatly conserves spectrum space and allows more signals to be transmitted in the same frequency range.</a:t>
            </a:r>
          </a:p>
          <a:p>
            <a:pPr marL="971550" lvl="1" indent="-514350">
              <a:spcAft>
                <a:spcPts val="600"/>
              </a:spcAft>
              <a:buAutoNum type="arabicPeriod" startAt="2"/>
            </a:pPr>
            <a:r>
              <a:rPr lang="en-US" sz="2600">
                <a:latin typeface="Times New Roman" panose="02020603050405020304" pitchFamily="18" charset="0"/>
                <a:cs typeface="Times New Roman" panose="02020603050405020304" pitchFamily="18" charset="0"/>
              </a:rPr>
              <a:t>The single sideband channeled all previously devoted power to the carrier and other sidebands, resulting in a stronger signal that can be reliably received at greater distances.</a:t>
            </a:r>
          </a:p>
          <a:p>
            <a:pPr marL="971550" lvl="1" indent="-514350">
              <a:spcAft>
                <a:spcPts val="600"/>
              </a:spcAft>
              <a:buAutoNum type="arabicPeriod" startAt="2"/>
            </a:pPr>
            <a:r>
              <a:rPr lang="en-US" sz="2600">
                <a:latin typeface="Times New Roman" panose="02020603050405020304" pitchFamily="18" charset="0"/>
                <a:cs typeface="Times New Roman" panose="02020603050405020304" pitchFamily="18" charset="0"/>
              </a:rPr>
              <a:t>Alternatively, SSB transmitters can be made smaller and lighter than an equivalent AM or DSB transmitter because less circuitry and power are used.</a:t>
            </a:r>
          </a:p>
          <a:p>
            <a:pPr marL="971550" lvl="1" indent="-514350">
              <a:spcAft>
                <a:spcPts val="600"/>
              </a:spcAft>
              <a:buAutoNum type="arabicPeriod" startAt="2"/>
            </a:pPr>
            <a:r>
              <a:rPr lang="en-US" sz="2600">
                <a:latin typeface="Times New Roman" panose="02020603050405020304" pitchFamily="18" charset="0"/>
                <a:cs typeface="Times New Roman" panose="02020603050405020304" pitchFamily="18" charset="0"/>
              </a:rPr>
              <a:t>Because SSB signals occupy a narrower bandwidth, the signal’s noise is reduced.</a:t>
            </a:r>
          </a:p>
          <a:p>
            <a:pPr marL="971550" lvl="1" indent="-514350">
              <a:spcAft>
                <a:spcPts val="600"/>
              </a:spcAft>
              <a:buAutoNum type="arabicPeriod" startAt="2"/>
            </a:pPr>
            <a:r>
              <a:rPr lang="en-US" sz="2600">
                <a:latin typeface="Times New Roman" panose="02020603050405020304" pitchFamily="18" charset="0"/>
                <a:cs typeface="Times New Roman" panose="02020603050405020304" pitchFamily="18" charset="0"/>
              </a:rPr>
              <a:t>There is less selective fading of an SSB signal over long distances</a:t>
            </a:r>
          </a:p>
        </p:txBody>
      </p:sp>
    </p:spTree>
    <p:extLst>
      <p:ext uri="{BB962C8B-B14F-4D97-AF65-F5344CB8AC3E}">
        <p14:creationId xmlns:p14="http://schemas.microsoft.com/office/powerpoint/2010/main" val="1554009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916482" y="524788"/>
            <a:ext cx="7811022" cy="17526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b="1" u="sng">
                <a:latin typeface="Times New Roman" panose="02020603050405020304" pitchFamily="18" charset="0"/>
                <a:cs typeface="Times New Roman" panose="02020603050405020304" pitchFamily="18" charset="0"/>
              </a:rPr>
              <a:t>Types AM-SSB</a:t>
            </a:r>
          </a:p>
          <a:p>
            <a:pPr>
              <a:buFont typeface="Arial" panose="020B0604020202020204" pitchFamily="34" charset="0"/>
              <a:buNone/>
            </a:pPr>
            <a:endParaRPr lang="en-US" b="1" u="sng">
              <a:latin typeface="Times New Roman" panose="02020603050405020304" pitchFamily="18" charset="0"/>
              <a:cs typeface="Times New Roman" panose="02020603050405020304" pitchFamily="18" charset="0"/>
            </a:endParaRPr>
          </a:p>
          <a:p>
            <a:pPr lvl="1"/>
            <a:r>
              <a:rPr lang="en-US" sz="2800">
                <a:latin typeface="Times New Roman" panose="02020603050405020304" pitchFamily="18" charset="0"/>
                <a:cs typeface="Times New Roman" panose="02020603050405020304" pitchFamily="18" charset="0"/>
              </a:rPr>
              <a:t>Single Upper Sideband  (AM-SUSB)</a:t>
            </a:r>
          </a:p>
          <a:p>
            <a:pPr lvl="1"/>
            <a:r>
              <a:rPr lang="en-US" sz="2800">
                <a:latin typeface="Times New Roman" panose="02020603050405020304" pitchFamily="18" charset="0"/>
                <a:cs typeface="Times New Roman" panose="02020603050405020304" pitchFamily="18" charset="0"/>
              </a:rPr>
              <a:t>Single Lower Sideband (AM-SLSB)</a:t>
            </a:r>
          </a:p>
        </p:txBody>
      </p:sp>
      <p:sp>
        <p:nvSpPr>
          <p:cNvPr id="3" name="Content Placeholder 2"/>
          <p:cNvSpPr txBox="1">
            <a:spLocks/>
          </p:cNvSpPr>
          <p:nvPr/>
        </p:nvSpPr>
        <p:spPr>
          <a:xfrm>
            <a:off x="381000" y="2735632"/>
            <a:ext cx="11418518" cy="1943100"/>
          </a:xfrm>
          <a:prstGeom prst="rect">
            <a:avLst/>
          </a:prstGeom>
        </p:spPr>
        <p:txBody>
          <a:bodyPr vert="horz" lIns="68580" tIns="34290" rIns="68580" bIns="34290" rtlCol="0">
            <a:noAutofit/>
          </a:bodyPr>
          <a:lstStyle/>
          <a:p>
            <a:pPr marL="257175" indent="-257175">
              <a:spcBef>
                <a:spcPct val="20000"/>
              </a:spcBef>
              <a:buFont typeface="Arial" pitchFamily="34" charset="0"/>
              <a:buChar char="•"/>
              <a:defRPr/>
            </a:pPr>
            <a:r>
              <a:rPr lang="en-US" sz="2800">
                <a:latin typeface="Palatino Linotype" pitchFamily="18" charset="0"/>
              </a:rPr>
              <a:t>The upper and lower sidebands of AM-SSB signals have very similar envelopes</a:t>
            </a:r>
          </a:p>
          <a:p>
            <a:pPr>
              <a:spcBef>
                <a:spcPct val="20000"/>
              </a:spcBef>
              <a:defRPr/>
            </a:pPr>
            <a:endParaRPr lang="en-US" sz="2800">
              <a:latin typeface="Palatino Linotype" pitchFamily="18" charset="0"/>
            </a:endParaRPr>
          </a:p>
          <a:p>
            <a:pPr marL="257175" indent="-257175">
              <a:spcBef>
                <a:spcPct val="20000"/>
              </a:spcBef>
              <a:buFont typeface="Arial" pitchFamily="34" charset="0"/>
              <a:buChar char="•"/>
              <a:defRPr/>
            </a:pPr>
            <a:r>
              <a:rPr lang="en-US" sz="2800">
                <a:latin typeface="Palatino Linotype" pitchFamily="18" charset="0"/>
              </a:rPr>
              <a:t>AM-SSB modulation results in the modulated signal of same bandwidth as that of  the baseband information signal</a:t>
            </a:r>
          </a:p>
          <a:p>
            <a:pPr marL="257175" indent="-257175">
              <a:spcBef>
                <a:spcPct val="20000"/>
              </a:spcBef>
              <a:buFont typeface="Arial" pitchFamily="34" charset="0"/>
              <a:buChar char="•"/>
              <a:defRPr/>
            </a:pPr>
            <a:endParaRPr lang="en-US" sz="3200">
              <a:solidFill>
                <a:srgbClr val="FF0000"/>
              </a:solidFill>
              <a:latin typeface="Palatino Linotype" pitchFamily="18" charset="0"/>
            </a:endParaRPr>
          </a:p>
        </p:txBody>
      </p:sp>
    </p:spTree>
    <p:extLst>
      <p:ext uri="{BB962C8B-B14F-4D97-AF65-F5344CB8AC3E}">
        <p14:creationId xmlns:p14="http://schemas.microsoft.com/office/powerpoint/2010/main" val="2045814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5201" y="547487"/>
            <a:ext cx="2597186" cy="1569660"/>
          </a:xfrm>
          <a:prstGeom prst="rect">
            <a:avLst/>
          </a:prstGeom>
          <a:noFill/>
        </p:spPr>
        <p:txBody>
          <a:bodyPr wrap="none" rtlCol="0">
            <a:spAutoFit/>
          </a:bodyPr>
          <a:lstStyle/>
          <a:p>
            <a:pPr algn="ctr"/>
            <a:r>
              <a:rPr lang="en-US" sz="2400" b="1" u="sng">
                <a:latin typeface="Times New Roman" panose="02020603050405020304" pitchFamily="18" charset="0"/>
                <a:cs typeface="Times New Roman" panose="02020603050405020304" pitchFamily="18" charset="0"/>
              </a:rPr>
              <a:t>Comparison </a:t>
            </a:r>
          </a:p>
          <a:p>
            <a:pPr algn="ctr"/>
            <a:r>
              <a:rPr lang="en-US" sz="2400" b="1" u="sng">
                <a:latin typeface="Times New Roman" panose="02020603050405020304" pitchFamily="18" charset="0"/>
                <a:cs typeface="Times New Roman" panose="02020603050405020304" pitchFamily="18" charset="0"/>
              </a:rPr>
              <a:t>of AM-DSB-SC,</a:t>
            </a:r>
          </a:p>
          <a:p>
            <a:pPr algn="ctr"/>
            <a:r>
              <a:rPr lang="en-US" sz="2400" b="1" u="sng">
                <a:latin typeface="Times New Roman" panose="02020603050405020304" pitchFamily="18" charset="0"/>
                <a:cs typeface="Times New Roman" panose="02020603050405020304" pitchFamily="18" charset="0"/>
              </a:rPr>
              <a:t> AM-SUSB,</a:t>
            </a:r>
          </a:p>
          <a:p>
            <a:pPr algn="ctr"/>
            <a:r>
              <a:rPr lang="en-US" sz="2400" b="1" u="sng">
                <a:latin typeface="Times New Roman" panose="02020603050405020304" pitchFamily="18" charset="0"/>
                <a:cs typeface="Times New Roman" panose="02020603050405020304" pitchFamily="18" charset="0"/>
              </a:rPr>
              <a:t>AM-SLSB signals </a:t>
            </a:r>
          </a:p>
        </p:txBody>
      </p:sp>
      <p:pic>
        <p:nvPicPr>
          <p:cNvPr id="3" name="Picture 2">
            <a:extLst>
              <a:ext uri="{FF2B5EF4-FFF2-40B4-BE49-F238E27FC236}">
                <a16:creationId xmlns:a16="http://schemas.microsoft.com/office/drawing/2014/main" id="{D4C53E00-3CB5-4D75-A25D-5C8CCAF15E8C}"/>
              </a:ext>
            </a:extLst>
          </p:cNvPr>
          <p:cNvPicPr>
            <a:picLocks noChangeAspect="1"/>
          </p:cNvPicPr>
          <p:nvPr/>
        </p:nvPicPr>
        <p:blipFill>
          <a:blip r:embed="rId2"/>
          <a:stretch>
            <a:fillRect/>
          </a:stretch>
        </p:blipFill>
        <p:spPr>
          <a:xfrm>
            <a:off x="3393543" y="236068"/>
            <a:ext cx="6749130" cy="6502935"/>
          </a:xfrm>
          <a:prstGeom prst="rect">
            <a:avLst/>
          </a:prstGeom>
        </p:spPr>
      </p:pic>
    </p:spTree>
    <p:extLst>
      <p:ext uri="{BB962C8B-B14F-4D97-AF65-F5344CB8AC3E}">
        <p14:creationId xmlns:p14="http://schemas.microsoft.com/office/powerpoint/2010/main" val="303763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19005" y="253474"/>
            <a:ext cx="6547228" cy="85685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Times New Roman" panose="02020603050405020304" pitchFamily="18" charset="0"/>
                <a:cs typeface="Times New Roman" panose="02020603050405020304" pitchFamily="18" charset="0"/>
              </a:rPr>
              <a:t>Generation of AM-SSB signals</a:t>
            </a:r>
            <a:br>
              <a:rPr lang="en-US" sz="3600">
                <a:latin typeface="Times New Roman" panose="02020603050405020304" pitchFamily="18" charset="0"/>
                <a:cs typeface="Times New Roman" panose="02020603050405020304" pitchFamily="18" charset="0"/>
              </a:rPr>
            </a:br>
            <a:endParaRPr lang="en-US" sz="3600">
              <a:latin typeface="Times New Roman" panose="02020603050405020304" pitchFamily="18" charset="0"/>
              <a:cs typeface="Times New Roman" panose="02020603050405020304" pitchFamily="18" charset="0"/>
            </a:endParaRPr>
          </a:p>
        </p:txBody>
      </p:sp>
      <p:pic>
        <p:nvPicPr>
          <p:cNvPr id="3" name="Picture 2"/>
          <p:cNvPicPr>
            <a:picLocks noChangeAspect="1" noChangeArrowheads="1"/>
          </p:cNvPicPr>
          <p:nvPr/>
        </p:nvPicPr>
        <p:blipFill>
          <a:blip r:embed="rId2"/>
          <a:srcRect/>
          <a:stretch>
            <a:fillRect/>
          </a:stretch>
        </p:blipFill>
        <p:spPr bwMode="auto">
          <a:xfrm>
            <a:off x="423106" y="1110333"/>
            <a:ext cx="10769501" cy="4126895"/>
          </a:xfrm>
          <a:prstGeom prst="rect">
            <a:avLst/>
          </a:prstGeom>
          <a:noFill/>
          <a:ln w="9525">
            <a:noFill/>
            <a:miter lim="800000"/>
            <a:headEnd/>
            <a:tailEnd/>
          </a:ln>
          <a:effectLst/>
        </p:spPr>
      </p:pic>
      <p:sp>
        <p:nvSpPr>
          <p:cNvPr id="5" name="TextBox 4"/>
          <p:cNvSpPr txBox="1"/>
          <p:nvPr/>
        </p:nvSpPr>
        <p:spPr>
          <a:xfrm>
            <a:off x="2419005" y="5454159"/>
            <a:ext cx="6794873" cy="523220"/>
          </a:xfrm>
          <a:prstGeom prst="rect">
            <a:avLst/>
          </a:prstGeom>
          <a:noFill/>
        </p:spPr>
        <p:txBody>
          <a:bodyPr wrap="none" rtlCol="0">
            <a:spAutoFit/>
          </a:bodyPr>
          <a:lstStyle/>
          <a:p>
            <a:r>
              <a:rPr lang="en-US" sz="2800">
                <a:latin typeface="Times New Roman" pitchFamily="18" charset="0"/>
                <a:cs typeface="Times New Roman" pitchFamily="18" charset="0"/>
              </a:rPr>
              <a:t>Figure: Block diagram of AM-SSB modulator</a:t>
            </a:r>
          </a:p>
        </p:txBody>
      </p:sp>
    </p:spTree>
    <p:extLst>
      <p:ext uri="{BB962C8B-B14F-4D97-AF65-F5344CB8AC3E}">
        <p14:creationId xmlns:p14="http://schemas.microsoft.com/office/powerpoint/2010/main" val="326801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noChangeArrowheads="1"/>
          </p:cNvPicPr>
          <p:nvPr/>
        </p:nvPicPr>
        <p:blipFill>
          <a:blip r:embed="rId2"/>
          <a:srcRect/>
          <a:stretch>
            <a:fillRect/>
          </a:stretch>
        </p:blipFill>
        <p:spPr bwMode="auto">
          <a:xfrm>
            <a:off x="95949" y="1362245"/>
            <a:ext cx="12096051" cy="3460276"/>
          </a:xfrm>
          <a:prstGeom prst="rect">
            <a:avLst/>
          </a:prstGeom>
          <a:noFill/>
          <a:ln w="9525">
            <a:noFill/>
            <a:miter lim="800000"/>
            <a:headEnd/>
            <a:tailEnd/>
          </a:ln>
          <a:effectLst/>
        </p:spPr>
      </p:pic>
    </p:spTree>
    <p:extLst>
      <p:ext uri="{BB962C8B-B14F-4D97-AF65-F5344CB8AC3E}">
        <p14:creationId xmlns:p14="http://schemas.microsoft.com/office/powerpoint/2010/main" val="1507520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56357A5-D13A-48EF-9E0B-01A687816D4A}"/>
              </a:ext>
            </a:extLst>
          </p:cNvPr>
          <p:cNvPicPr>
            <a:picLocks noChangeAspect="1" noChangeArrowheads="1"/>
          </p:cNvPicPr>
          <p:nvPr/>
        </p:nvPicPr>
        <p:blipFill>
          <a:blip r:embed="rId2"/>
          <a:srcRect/>
          <a:stretch>
            <a:fillRect/>
          </a:stretch>
        </p:blipFill>
        <p:spPr bwMode="auto">
          <a:xfrm>
            <a:off x="6174503" y="3862926"/>
            <a:ext cx="6017497" cy="2995074"/>
          </a:xfrm>
          <a:prstGeom prst="rect">
            <a:avLst/>
          </a:prstGeom>
          <a:noFill/>
          <a:ln w="9525">
            <a:noFill/>
            <a:miter lim="800000"/>
            <a:headEnd/>
            <a:tailEnd/>
          </a:ln>
          <a:effectLst/>
        </p:spPr>
      </p:pic>
      <p:sp>
        <p:nvSpPr>
          <p:cNvPr id="3" name="Content Placeholder 2"/>
          <p:cNvSpPr txBox="1">
            <a:spLocks/>
          </p:cNvSpPr>
          <p:nvPr/>
        </p:nvSpPr>
        <p:spPr>
          <a:xfrm>
            <a:off x="180782" y="758164"/>
            <a:ext cx="9163633" cy="4114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atin typeface="Times New Roman" panose="02020603050405020304" pitchFamily="18" charset="0"/>
                <a:cs typeface="Times New Roman" panose="02020603050405020304" pitchFamily="18" charset="0"/>
              </a:rPr>
              <a:t>Information signal </a:t>
            </a: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HT of message signal</a:t>
            </a: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The quadrature carrier wave has the form</a:t>
            </a: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The AM-SSB modulated signal is obtained as</a:t>
            </a: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 </a:t>
            </a: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80861111"/>
              </p:ext>
            </p:extLst>
          </p:nvPr>
        </p:nvGraphicFramePr>
        <p:xfrm>
          <a:off x="3114268" y="720634"/>
          <a:ext cx="5238647" cy="585688"/>
        </p:xfrm>
        <a:graphic>
          <a:graphicData uri="http://schemas.openxmlformats.org/presentationml/2006/ole">
            <mc:AlternateContent xmlns:mc="http://schemas.openxmlformats.org/markup-compatibility/2006">
              <mc:Choice xmlns:v="urn:schemas-microsoft-com:vml" Requires="v">
                <p:oleObj name="Equation" r:id="rId3" imgW="2044440" imgH="228600" progId="Equation.DSMT4">
                  <p:embed/>
                </p:oleObj>
              </mc:Choice>
              <mc:Fallback>
                <p:oleObj name="Equation" r:id="rId3" imgW="2044440" imgH="228600"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268" y="720634"/>
                        <a:ext cx="5238647" cy="585688"/>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918120037"/>
              </p:ext>
            </p:extLst>
          </p:nvPr>
        </p:nvGraphicFramePr>
        <p:xfrm>
          <a:off x="3624140" y="1306322"/>
          <a:ext cx="6840884" cy="585947"/>
        </p:xfrm>
        <a:graphic>
          <a:graphicData uri="http://schemas.openxmlformats.org/presentationml/2006/ole">
            <mc:AlternateContent xmlns:mc="http://schemas.openxmlformats.org/markup-compatibility/2006">
              <mc:Choice xmlns:v="urn:schemas-microsoft-com:vml" Requires="v">
                <p:oleObj name="Equation" r:id="rId5" imgW="2971800" imgH="253800" progId="Equation.DSMT4">
                  <p:embed/>
                </p:oleObj>
              </mc:Choice>
              <mc:Fallback>
                <p:oleObj name="Equation" r:id="rId5" imgW="2971800" imgH="253800" progId="Equation.DSMT4">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4140" y="1306322"/>
                        <a:ext cx="6840884" cy="585947"/>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45239232"/>
              </p:ext>
            </p:extLst>
          </p:nvPr>
        </p:nvGraphicFramePr>
        <p:xfrm>
          <a:off x="1002158" y="2289712"/>
          <a:ext cx="9462866" cy="565033"/>
        </p:xfrm>
        <a:graphic>
          <a:graphicData uri="http://schemas.openxmlformats.org/presentationml/2006/ole">
            <mc:AlternateContent xmlns:mc="http://schemas.openxmlformats.org/markup-compatibility/2006">
              <mc:Choice xmlns:v="urn:schemas-microsoft-com:vml" Requires="v">
                <p:oleObj name="Equation" r:id="rId7" imgW="3822480" imgH="228600" progId="Equation.DSMT4">
                  <p:embed/>
                </p:oleObj>
              </mc:Choice>
              <mc:Fallback>
                <p:oleObj name="Equation" r:id="rId7" imgW="3822480" imgH="228600" progId="Equation.DSMT4">
                  <p:embed/>
                  <p:pic>
                    <p:nvPicPr>
                      <p:cNvPr id="6"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158" y="2289712"/>
                        <a:ext cx="9462866" cy="565033"/>
                      </a:xfrm>
                      <a:prstGeom prst="rect">
                        <a:avLst/>
                      </a:prstGeom>
                      <a:noFill/>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26786762"/>
              </p:ext>
            </p:extLst>
          </p:nvPr>
        </p:nvGraphicFramePr>
        <p:xfrm>
          <a:off x="268464" y="3449583"/>
          <a:ext cx="8343463" cy="558745"/>
        </p:xfrm>
        <a:graphic>
          <a:graphicData uri="http://schemas.openxmlformats.org/presentationml/2006/ole">
            <mc:AlternateContent xmlns:mc="http://schemas.openxmlformats.org/markup-compatibility/2006">
              <mc:Choice xmlns:v="urn:schemas-microsoft-com:vml" Requires="v">
                <p:oleObj name="Equation" r:id="rId9" imgW="3416040" imgH="228600" progId="Equation.DSMT4">
                  <p:embed/>
                </p:oleObj>
              </mc:Choice>
              <mc:Fallback>
                <p:oleObj name="Equation" r:id="rId9" imgW="3416040" imgH="228600" progId="Equation.DSMT4">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8464" y="3449583"/>
                        <a:ext cx="8343463" cy="558745"/>
                      </a:xfrm>
                      <a:prstGeom prst="rect">
                        <a:avLst/>
                      </a:prstGeom>
                      <a:noFill/>
                    </p:spPr>
                  </p:pic>
                </p:oleObj>
              </mc:Fallback>
            </mc:AlternateContent>
          </a:graphicData>
        </a:graphic>
      </p:graphicFrame>
      <p:sp>
        <p:nvSpPr>
          <p:cNvPr id="8" name="TextBox 7"/>
          <p:cNvSpPr txBox="1"/>
          <p:nvPr/>
        </p:nvSpPr>
        <p:spPr>
          <a:xfrm>
            <a:off x="2631221" y="98852"/>
            <a:ext cx="6858000" cy="584775"/>
          </a:xfrm>
          <a:prstGeom prst="rect">
            <a:avLst/>
          </a:prstGeom>
          <a:noFill/>
        </p:spPr>
        <p:txBody>
          <a:bodyPr wrap="square" rtlCol="0">
            <a:spAutoFit/>
          </a:bodyPr>
          <a:lstStyle/>
          <a:p>
            <a:pPr algn="ctr"/>
            <a:r>
              <a:rPr lang="en-US" sz="3200" b="1" u="sng">
                <a:solidFill>
                  <a:schemeClr val="accent1"/>
                </a:solidFill>
                <a:latin typeface="Times New Roman" panose="02020603050405020304" pitchFamily="18" charset="0"/>
                <a:cs typeface="Times New Roman" panose="02020603050405020304" pitchFamily="18" charset="0"/>
              </a:rPr>
              <a:t>AM-SSB: Modulating a sine wave</a:t>
            </a:r>
          </a:p>
        </p:txBody>
      </p:sp>
      <p:graphicFrame>
        <p:nvGraphicFramePr>
          <p:cNvPr id="9" name="Object 8"/>
          <p:cNvGraphicFramePr>
            <a:graphicFrameLocks noChangeAspect="1"/>
          </p:cNvGraphicFramePr>
          <p:nvPr>
            <p:extLst>
              <p:ext uri="{D42A27DB-BD31-4B8C-83A1-F6EECF244321}">
                <p14:modId xmlns:p14="http://schemas.microsoft.com/office/powerpoint/2010/main" val="1606051700"/>
              </p:ext>
            </p:extLst>
          </p:nvPr>
        </p:nvGraphicFramePr>
        <p:xfrm>
          <a:off x="180782" y="4063254"/>
          <a:ext cx="6491133" cy="1846444"/>
        </p:xfrm>
        <a:graphic>
          <a:graphicData uri="http://schemas.openxmlformats.org/presentationml/2006/ole">
            <mc:AlternateContent xmlns:mc="http://schemas.openxmlformats.org/markup-compatibility/2006">
              <mc:Choice xmlns:v="urn:schemas-microsoft-com:vml" Requires="v">
                <p:oleObj name="Equation" r:id="rId11" imgW="2857320" imgH="812520" progId="Equation.DSMT4">
                  <p:embed/>
                </p:oleObj>
              </mc:Choice>
              <mc:Fallback>
                <p:oleObj name="Equation" r:id="rId11" imgW="2857320" imgH="812520" progId="Equation.DSMT4">
                  <p:embed/>
                  <p:pic>
                    <p:nvPicPr>
                      <p:cNvPr id="1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782" y="4063254"/>
                        <a:ext cx="6491133" cy="1846444"/>
                      </a:xfrm>
                      <a:prstGeom prst="rect">
                        <a:avLst/>
                      </a:prstGeom>
                      <a:noFill/>
                    </p:spPr>
                  </p:pic>
                </p:oleObj>
              </mc:Fallback>
            </mc:AlternateContent>
          </a:graphicData>
        </a:graphic>
      </p:graphicFrame>
      <p:pic>
        <p:nvPicPr>
          <p:cNvPr id="10" name="Picture 9"/>
          <p:cNvPicPr>
            <a:picLocks noChangeAspect="1"/>
          </p:cNvPicPr>
          <p:nvPr/>
        </p:nvPicPr>
        <p:blipFill>
          <a:blip r:embed="rId13"/>
          <a:stretch>
            <a:fillRect/>
          </a:stretch>
        </p:blipFill>
        <p:spPr>
          <a:xfrm>
            <a:off x="8969517" y="2905240"/>
            <a:ext cx="3222483" cy="957686"/>
          </a:xfrm>
          <a:prstGeom prst="rect">
            <a:avLst/>
          </a:prstGeom>
        </p:spPr>
      </p:pic>
    </p:spTree>
    <p:extLst>
      <p:ext uri="{BB962C8B-B14F-4D97-AF65-F5344CB8AC3E}">
        <p14:creationId xmlns:p14="http://schemas.microsoft.com/office/powerpoint/2010/main" val="64417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601249" y="209549"/>
            <a:ext cx="10910170" cy="55774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400">
                <a:latin typeface="Times New Roman" panose="02020603050405020304" pitchFamily="18" charset="0"/>
                <a:cs typeface="Times New Roman" panose="02020603050405020304" pitchFamily="18" charset="0"/>
              </a:rPr>
              <a:t>The configuration required to generate AM-SUSB is</a:t>
            </a: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a:latin typeface="Times New Roman" panose="02020603050405020304" pitchFamily="18" charset="0"/>
                <a:cs typeface="Times New Roman" panose="02020603050405020304" pitchFamily="18" charset="0"/>
              </a:rPr>
              <a:t>The configuration required to generate AM-SLSB is</a:t>
            </a: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a:latin typeface="Times New Roman" panose="02020603050405020304" pitchFamily="18" charset="0"/>
                <a:cs typeface="Times New Roman" panose="02020603050405020304" pitchFamily="18" charset="0"/>
              </a:rPr>
              <a:t> </a:t>
            </a: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557802373"/>
              </p:ext>
            </p:extLst>
          </p:nvPr>
        </p:nvGraphicFramePr>
        <p:xfrm>
          <a:off x="2269926" y="688750"/>
          <a:ext cx="7613110" cy="2663703"/>
        </p:xfrm>
        <a:graphic>
          <a:graphicData uri="http://schemas.openxmlformats.org/presentationml/2006/ole">
            <mc:AlternateContent xmlns:mc="http://schemas.openxmlformats.org/markup-compatibility/2006">
              <mc:Choice xmlns:v="urn:schemas-microsoft-com:vml" Requires="v">
                <p:oleObj name="Equation" r:id="rId2" imgW="2971800" imgH="1041120" progId="Equation.DSMT4">
                  <p:embed/>
                </p:oleObj>
              </mc:Choice>
              <mc:Fallback>
                <p:oleObj name="Equation" r:id="rId2" imgW="2971800" imgH="1041120" progId="Equation.DSMT4">
                  <p:embed/>
                  <p:pic>
                    <p:nvPicPr>
                      <p:cNvPr id="6"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926" y="688750"/>
                        <a:ext cx="7613110" cy="2663703"/>
                      </a:xfrm>
                      <a:prstGeom prst="rect">
                        <a:avLst/>
                      </a:prstGeom>
                      <a:noFill/>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792489873"/>
              </p:ext>
            </p:extLst>
          </p:nvPr>
        </p:nvGraphicFramePr>
        <p:xfrm>
          <a:off x="2269926" y="3876945"/>
          <a:ext cx="7725844" cy="2709830"/>
        </p:xfrm>
        <a:graphic>
          <a:graphicData uri="http://schemas.openxmlformats.org/presentationml/2006/ole">
            <mc:AlternateContent xmlns:mc="http://schemas.openxmlformats.org/markup-compatibility/2006">
              <mc:Choice xmlns:v="urn:schemas-microsoft-com:vml" Requires="v">
                <p:oleObj name="Equation" r:id="rId4" imgW="2971800" imgH="1041120" progId="Equation.DSMT4">
                  <p:embed/>
                </p:oleObj>
              </mc:Choice>
              <mc:Fallback>
                <p:oleObj name="Equation" r:id="rId4" imgW="2971800" imgH="1041120" progId="Equation.DSMT4">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926" y="3876945"/>
                        <a:ext cx="7725844" cy="2709830"/>
                      </a:xfrm>
                      <a:prstGeom prst="rect">
                        <a:avLst/>
                      </a:prstGeom>
                      <a:noFill/>
                    </p:spPr>
                  </p:pic>
                </p:oleObj>
              </mc:Fallback>
            </mc:AlternateContent>
          </a:graphicData>
        </a:graphic>
      </p:graphicFrame>
    </p:spTree>
    <p:extLst>
      <p:ext uri="{BB962C8B-B14F-4D97-AF65-F5344CB8AC3E}">
        <p14:creationId xmlns:p14="http://schemas.microsoft.com/office/powerpoint/2010/main" val="1784166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43D4-2E6B-D072-A3B2-08E903065BF5}"/>
              </a:ext>
            </a:extLst>
          </p:cNvPr>
          <p:cNvSpPr txBox="1">
            <a:spLocks/>
          </p:cNvSpPr>
          <p:nvPr/>
        </p:nvSpPr>
        <p:spPr>
          <a:xfrm>
            <a:off x="914400" y="137749"/>
            <a:ext cx="10127293"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latin typeface="Times New Roman" panose="02020603050405020304" pitchFamily="18" charset="0"/>
                <a:cs typeface="Times New Roman" panose="02020603050405020304" pitchFamily="18" charset="0"/>
              </a:rPr>
              <a:t>Revisit: Hilbert Transform</a:t>
            </a:r>
            <a:endParaRPr lang="en-IN" b="1">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0555DCC-6F2B-B105-E81A-BBFE9B0858BB}"/>
              </a:ext>
            </a:extLst>
          </p:cNvPr>
          <p:cNvSpPr txBox="1"/>
          <p:nvPr/>
        </p:nvSpPr>
        <p:spPr>
          <a:xfrm>
            <a:off x="685800" y="829299"/>
            <a:ext cx="10939397" cy="954107"/>
          </a:xfrm>
          <a:prstGeom prst="rect">
            <a:avLst/>
          </a:prstGeom>
          <a:noFill/>
        </p:spPr>
        <p:txBody>
          <a:bodyPr wrap="square">
            <a:spAutoFit/>
          </a:bodyPr>
          <a:lstStyle/>
          <a:p>
            <a:r>
              <a:rPr lang="en-US" sz="2800">
                <a:effectLst/>
                <a:latin typeface="Times New Roman" panose="02020603050405020304" pitchFamily="18" charset="0"/>
                <a:ea typeface="Calibri" panose="020F0502020204030204" pitchFamily="34" charset="0"/>
              </a:rPr>
              <a:t>Hilbert transform convert cosine function into sine function (90 degree phase shift) to help us to create a complex exponential signal of the form </a:t>
            </a:r>
            <a:endParaRPr lang="en-IN" sz="2800"/>
          </a:p>
        </p:txBody>
      </p:sp>
      <p:sp>
        <p:nvSpPr>
          <p:cNvPr id="4" name="Rectangle 2">
            <a:extLst>
              <a:ext uri="{FF2B5EF4-FFF2-40B4-BE49-F238E27FC236}">
                <a16:creationId xmlns:a16="http://schemas.microsoft.com/office/drawing/2014/main" id="{23BD536D-AC2A-1DEC-73AD-AFAD7C881ADB}"/>
              </a:ext>
            </a:extLst>
          </p:cNvPr>
          <p:cNvSpPr>
            <a:spLocks noChangeArrowheads="1"/>
          </p:cNvSpPr>
          <p:nvPr/>
        </p:nvSpPr>
        <p:spPr bwMode="auto">
          <a:xfrm>
            <a:off x="767129" y="18907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a:extLst>
              <a:ext uri="{FF2B5EF4-FFF2-40B4-BE49-F238E27FC236}">
                <a16:creationId xmlns:a16="http://schemas.microsoft.com/office/drawing/2014/main" id="{05BEEB70-165E-0BF7-39AD-B21A0D63CB6B}"/>
              </a:ext>
            </a:extLst>
          </p:cNvPr>
          <p:cNvGraphicFramePr>
            <a:graphicFrameLocks noChangeAspect="1"/>
          </p:cNvGraphicFramePr>
          <p:nvPr>
            <p:extLst>
              <p:ext uri="{D42A27DB-BD31-4B8C-83A1-F6EECF244321}">
                <p14:modId xmlns:p14="http://schemas.microsoft.com/office/powerpoint/2010/main" val="271490639"/>
              </p:ext>
            </p:extLst>
          </p:nvPr>
        </p:nvGraphicFramePr>
        <p:xfrm>
          <a:off x="1496506" y="1717163"/>
          <a:ext cx="4946869" cy="541834"/>
        </p:xfrm>
        <a:graphic>
          <a:graphicData uri="http://schemas.openxmlformats.org/presentationml/2006/ole">
            <mc:AlternateContent xmlns:mc="http://schemas.openxmlformats.org/markup-compatibility/2006">
              <mc:Choice xmlns:v="urn:schemas-microsoft-com:vml" Requires="v">
                <p:oleObj name="Equation" r:id="rId2" imgW="2222500" imgH="241300" progId="Equation.DSMT4">
                  <p:embed/>
                </p:oleObj>
              </mc:Choice>
              <mc:Fallback>
                <p:oleObj name="Equation" r:id="rId2" imgW="2222500" imgH="241300" progId="Equation.DSMT4">
                  <p:embed/>
                  <p:pic>
                    <p:nvPicPr>
                      <p:cNvPr id="8" name="Object 7">
                        <a:extLst>
                          <a:ext uri="{FF2B5EF4-FFF2-40B4-BE49-F238E27FC236}">
                            <a16:creationId xmlns:a16="http://schemas.microsoft.com/office/drawing/2014/main" id="{05BEEB70-165E-0BF7-39AD-B21A0D63C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506" y="1717163"/>
                        <a:ext cx="4946869" cy="541834"/>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D26430DF-E989-0C72-5FCE-6DD83504B109}"/>
              </a:ext>
            </a:extLst>
          </p:cNvPr>
          <p:cNvSpPr txBox="1"/>
          <p:nvPr/>
        </p:nvSpPr>
        <p:spPr>
          <a:xfrm>
            <a:off x="7464245" y="1722664"/>
            <a:ext cx="2751684" cy="461665"/>
          </a:xfrm>
          <a:prstGeom prst="rect">
            <a:avLst/>
          </a:prstGeom>
          <a:noFill/>
        </p:spPr>
        <p:txBody>
          <a:bodyPr wrap="square" rtlCol="0">
            <a:spAutoFit/>
          </a:bodyPr>
          <a:lstStyle/>
          <a:p>
            <a:r>
              <a:rPr lang="en-US" sz="2400"/>
              <a:t>Analytical signal</a:t>
            </a:r>
            <a:endParaRPr lang="en-IN" sz="2400"/>
          </a:p>
        </p:txBody>
      </p:sp>
      <p:cxnSp>
        <p:nvCxnSpPr>
          <p:cNvPr id="7" name="Straight Arrow Connector 6">
            <a:extLst>
              <a:ext uri="{FF2B5EF4-FFF2-40B4-BE49-F238E27FC236}">
                <a16:creationId xmlns:a16="http://schemas.microsoft.com/office/drawing/2014/main" id="{1F5FAFFE-38A5-7359-CB20-9881DC5702AF}"/>
              </a:ext>
            </a:extLst>
          </p:cNvPr>
          <p:cNvCxnSpPr/>
          <p:nvPr/>
        </p:nvCxnSpPr>
        <p:spPr>
          <a:xfrm flipH="1">
            <a:off x="7083245" y="1965947"/>
            <a:ext cx="381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25F199C-C5FE-4030-F5E6-981CFC7A2A8C}"/>
              </a:ext>
            </a:extLst>
          </p:cNvPr>
          <p:cNvSpPr txBox="1"/>
          <p:nvPr/>
        </p:nvSpPr>
        <p:spPr>
          <a:xfrm>
            <a:off x="685799" y="2493226"/>
            <a:ext cx="9097027" cy="461665"/>
          </a:xfrm>
          <a:prstGeom prst="rect">
            <a:avLst/>
          </a:prstGeom>
          <a:noFill/>
          <a:ln>
            <a:solidFill>
              <a:schemeClr val="accent2"/>
            </a:solidFill>
          </a:ln>
        </p:spPr>
        <p:txBody>
          <a:bodyPr wrap="square">
            <a:spAutoFit/>
          </a:bodyPr>
          <a:lstStyle/>
          <a:p>
            <a:r>
              <a:rPr lang="en-US" sz="2400">
                <a:effectLst/>
                <a:latin typeface="Times New Roman" panose="02020603050405020304" pitchFamily="18" charset="0"/>
                <a:ea typeface="Calibri" panose="020F0502020204030204" pitchFamily="34" charset="0"/>
              </a:rPr>
              <a:t>How do we generate                a  given </a:t>
            </a:r>
            <a:endParaRPr lang="en-IN" sz="2400"/>
          </a:p>
        </p:txBody>
      </p:sp>
      <p:sp>
        <p:nvSpPr>
          <p:cNvPr id="9" name="Rectangle 9">
            <a:extLst>
              <a:ext uri="{FF2B5EF4-FFF2-40B4-BE49-F238E27FC236}">
                <a16:creationId xmlns:a16="http://schemas.microsoft.com/office/drawing/2014/main" id="{80C0C0C5-4801-63FB-0694-2F8BC9FBB562}"/>
              </a:ext>
            </a:extLst>
          </p:cNvPr>
          <p:cNvSpPr>
            <a:spLocks noChangeArrowheads="1"/>
          </p:cNvSpPr>
          <p:nvPr/>
        </p:nvSpPr>
        <p:spPr bwMode="auto">
          <a:xfrm>
            <a:off x="2895600" y="26151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Object 9">
            <a:extLst>
              <a:ext uri="{FF2B5EF4-FFF2-40B4-BE49-F238E27FC236}">
                <a16:creationId xmlns:a16="http://schemas.microsoft.com/office/drawing/2014/main" id="{8A2883AF-369C-6B5A-3940-F9E88F747CE1}"/>
              </a:ext>
            </a:extLst>
          </p:cNvPr>
          <p:cNvGraphicFramePr>
            <a:graphicFrameLocks noChangeAspect="1"/>
          </p:cNvGraphicFramePr>
          <p:nvPr>
            <p:extLst>
              <p:ext uri="{D42A27DB-BD31-4B8C-83A1-F6EECF244321}">
                <p14:modId xmlns:p14="http://schemas.microsoft.com/office/powerpoint/2010/main" val="497472375"/>
              </p:ext>
            </p:extLst>
          </p:nvPr>
        </p:nvGraphicFramePr>
        <p:xfrm>
          <a:off x="3314700" y="2566086"/>
          <a:ext cx="1164186" cy="432412"/>
        </p:xfrm>
        <a:graphic>
          <a:graphicData uri="http://schemas.openxmlformats.org/presentationml/2006/ole">
            <mc:AlternateContent xmlns:mc="http://schemas.openxmlformats.org/markup-compatibility/2006">
              <mc:Choice xmlns:v="urn:schemas-microsoft-com:vml" Requires="v">
                <p:oleObj name="Equation" r:id="rId4" imgW="558558" imgH="203112" progId="Equation.DSMT4">
                  <p:embed/>
                </p:oleObj>
              </mc:Choice>
              <mc:Fallback>
                <p:oleObj name="Equation" r:id="rId4" imgW="558558" imgH="203112" progId="Equation.DSMT4">
                  <p:embed/>
                  <p:pic>
                    <p:nvPicPr>
                      <p:cNvPr id="20" name="Object 19">
                        <a:extLst>
                          <a:ext uri="{FF2B5EF4-FFF2-40B4-BE49-F238E27FC236}">
                            <a16:creationId xmlns:a16="http://schemas.microsoft.com/office/drawing/2014/main" id="{8A2883AF-369C-6B5A-3940-F9E88F747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700" y="2566086"/>
                        <a:ext cx="1164186" cy="432412"/>
                      </a:xfrm>
                      <a:prstGeom prst="rect">
                        <a:avLst/>
                      </a:prstGeom>
                      <a:noFill/>
                    </p:spPr>
                  </p:pic>
                </p:oleObj>
              </mc:Fallback>
            </mc:AlternateContent>
          </a:graphicData>
        </a:graphic>
      </p:graphicFrame>
      <p:sp>
        <p:nvSpPr>
          <p:cNvPr id="11" name="Rectangle 11">
            <a:extLst>
              <a:ext uri="{FF2B5EF4-FFF2-40B4-BE49-F238E27FC236}">
                <a16:creationId xmlns:a16="http://schemas.microsoft.com/office/drawing/2014/main" id="{C1AA5A60-EC91-1E87-73B6-38B6F469388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2" name="Object 11">
            <a:extLst>
              <a:ext uri="{FF2B5EF4-FFF2-40B4-BE49-F238E27FC236}">
                <a16:creationId xmlns:a16="http://schemas.microsoft.com/office/drawing/2014/main" id="{64CFED7A-FB31-787A-CA0C-33599889A213}"/>
              </a:ext>
            </a:extLst>
          </p:cNvPr>
          <p:cNvGraphicFramePr>
            <a:graphicFrameLocks noChangeAspect="1"/>
          </p:cNvGraphicFramePr>
          <p:nvPr>
            <p:extLst>
              <p:ext uri="{D42A27DB-BD31-4B8C-83A1-F6EECF244321}">
                <p14:modId xmlns:p14="http://schemas.microsoft.com/office/powerpoint/2010/main" val="2007590671"/>
              </p:ext>
            </p:extLst>
          </p:nvPr>
        </p:nvGraphicFramePr>
        <p:xfrm>
          <a:off x="5715000" y="2509928"/>
          <a:ext cx="1265619" cy="450768"/>
        </p:xfrm>
        <a:graphic>
          <a:graphicData uri="http://schemas.openxmlformats.org/presentationml/2006/ole">
            <mc:AlternateContent xmlns:mc="http://schemas.openxmlformats.org/markup-compatibility/2006">
              <mc:Choice xmlns:v="urn:schemas-microsoft-com:vml" Requires="v">
                <p:oleObj name="Equation" r:id="rId6" imgW="583947" imgH="203112" progId="Equation.DSMT4">
                  <p:embed/>
                </p:oleObj>
              </mc:Choice>
              <mc:Fallback>
                <p:oleObj name="Equation" r:id="rId6" imgW="583947" imgH="203112" progId="Equation.DSMT4">
                  <p:embed/>
                  <p:pic>
                    <p:nvPicPr>
                      <p:cNvPr id="22" name="Object 21">
                        <a:extLst>
                          <a:ext uri="{FF2B5EF4-FFF2-40B4-BE49-F238E27FC236}">
                            <a16:creationId xmlns:a16="http://schemas.microsoft.com/office/drawing/2014/main" id="{64CFED7A-FB31-787A-CA0C-33599889A2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2509928"/>
                        <a:ext cx="1265619" cy="450768"/>
                      </a:xfrm>
                      <a:prstGeom prst="rect">
                        <a:avLst/>
                      </a:prstGeom>
                      <a:noFill/>
                    </p:spPr>
                  </p:pic>
                </p:oleObj>
              </mc:Fallback>
            </mc:AlternateContent>
          </a:graphicData>
        </a:graphic>
      </p:graphicFrame>
      <p:sp>
        <p:nvSpPr>
          <p:cNvPr id="13" name="TextBox 12">
            <a:extLst>
              <a:ext uri="{FF2B5EF4-FFF2-40B4-BE49-F238E27FC236}">
                <a16:creationId xmlns:a16="http://schemas.microsoft.com/office/drawing/2014/main" id="{15C61A1A-7B33-7D48-BDFB-983AC9C932C4}"/>
              </a:ext>
            </a:extLst>
          </p:cNvPr>
          <p:cNvSpPr txBox="1"/>
          <p:nvPr/>
        </p:nvSpPr>
        <p:spPr>
          <a:xfrm>
            <a:off x="914399" y="3333750"/>
            <a:ext cx="8868427"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This is done by convolution of                   </a:t>
            </a:r>
            <a:r>
              <a:rPr lang="en-US" sz="2800"/>
              <a:t>with </a:t>
            </a:r>
            <a:endParaRPr lang="en-IN" sz="2800"/>
          </a:p>
        </p:txBody>
      </p:sp>
      <p:graphicFrame>
        <p:nvGraphicFramePr>
          <p:cNvPr id="14" name="Object 13">
            <a:extLst>
              <a:ext uri="{FF2B5EF4-FFF2-40B4-BE49-F238E27FC236}">
                <a16:creationId xmlns:a16="http://schemas.microsoft.com/office/drawing/2014/main" id="{CEAC520F-1F6D-A0D9-A8B1-A491A87B946D}"/>
              </a:ext>
            </a:extLst>
          </p:cNvPr>
          <p:cNvGraphicFramePr>
            <a:graphicFrameLocks noChangeAspect="1"/>
          </p:cNvGraphicFramePr>
          <p:nvPr>
            <p:extLst>
              <p:ext uri="{D42A27DB-BD31-4B8C-83A1-F6EECF244321}">
                <p14:modId xmlns:p14="http://schemas.microsoft.com/office/powerpoint/2010/main" val="779523819"/>
              </p:ext>
            </p:extLst>
          </p:nvPr>
        </p:nvGraphicFramePr>
        <p:xfrm>
          <a:off x="5631037" y="3399569"/>
          <a:ext cx="1302609" cy="457401"/>
        </p:xfrm>
        <a:graphic>
          <a:graphicData uri="http://schemas.openxmlformats.org/presentationml/2006/ole">
            <mc:AlternateContent xmlns:mc="http://schemas.openxmlformats.org/markup-compatibility/2006">
              <mc:Choice xmlns:v="urn:schemas-microsoft-com:vml" Requires="v">
                <p:oleObj name="Equation" r:id="rId8" imgW="583947" imgH="203112" progId="Equation.DSMT4">
                  <p:embed/>
                </p:oleObj>
              </mc:Choice>
              <mc:Fallback>
                <p:oleObj name="Equation" r:id="rId8" imgW="583947" imgH="203112" progId="Equation.DSMT4">
                  <p:embed/>
                  <p:pic>
                    <p:nvPicPr>
                      <p:cNvPr id="26" name="Object 25">
                        <a:extLst>
                          <a:ext uri="{FF2B5EF4-FFF2-40B4-BE49-F238E27FC236}">
                            <a16:creationId xmlns:a16="http://schemas.microsoft.com/office/drawing/2014/main" id="{CEAC520F-1F6D-A0D9-A8B1-A491A87B94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1037" y="3399569"/>
                        <a:ext cx="1302609" cy="457401"/>
                      </a:xfrm>
                      <a:prstGeom prst="rect">
                        <a:avLst/>
                      </a:prstGeom>
                      <a:noFill/>
                    </p:spPr>
                  </p:pic>
                </p:oleObj>
              </mc:Fallback>
            </mc:AlternateContent>
          </a:graphicData>
        </a:graphic>
      </p:graphicFrame>
      <p:graphicFrame>
        <p:nvGraphicFramePr>
          <p:cNvPr id="16" name="Object 15">
            <a:extLst>
              <a:ext uri="{FF2B5EF4-FFF2-40B4-BE49-F238E27FC236}">
                <a16:creationId xmlns:a16="http://schemas.microsoft.com/office/drawing/2014/main" id="{5FA02052-BDC8-5BCB-40E5-51F37B0065DF}"/>
              </a:ext>
            </a:extLst>
          </p:cNvPr>
          <p:cNvGraphicFramePr>
            <a:graphicFrameLocks noChangeAspect="1"/>
          </p:cNvGraphicFramePr>
          <p:nvPr>
            <p:extLst>
              <p:ext uri="{D42A27DB-BD31-4B8C-83A1-F6EECF244321}">
                <p14:modId xmlns:p14="http://schemas.microsoft.com/office/powerpoint/2010/main" val="3907810205"/>
              </p:ext>
            </p:extLst>
          </p:nvPr>
        </p:nvGraphicFramePr>
        <p:xfrm>
          <a:off x="7424957" y="3498169"/>
          <a:ext cx="45719" cy="388938"/>
        </p:xfrm>
        <a:graphic>
          <a:graphicData uri="http://schemas.openxmlformats.org/presentationml/2006/ole">
            <mc:AlternateContent xmlns:mc="http://schemas.openxmlformats.org/markup-compatibility/2006">
              <mc:Choice xmlns:v="urn:schemas-microsoft-com:vml" Requires="v">
                <p:oleObj name="Equation" r:id="rId9" imgW="215713" imgH="393359" progId="Equation.DSMT4">
                  <p:embed/>
                </p:oleObj>
              </mc:Choice>
              <mc:Fallback>
                <p:oleObj name="Equation" r:id="rId9" imgW="215713" imgH="393359" progId="Equation.DSMT4">
                  <p:embed/>
                  <p:pic>
                    <p:nvPicPr>
                      <p:cNvPr id="28" name="Object 27">
                        <a:extLst>
                          <a:ext uri="{FF2B5EF4-FFF2-40B4-BE49-F238E27FC236}">
                            <a16:creationId xmlns:a16="http://schemas.microsoft.com/office/drawing/2014/main" id="{5FA02052-BDC8-5BCB-40E5-51F37B0065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24957" y="3498169"/>
                        <a:ext cx="45719" cy="388938"/>
                      </a:xfrm>
                      <a:prstGeom prst="rect">
                        <a:avLst/>
                      </a:prstGeom>
                      <a:noFill/>
                    </p:spPr>
                  </p:pic>
                </p:oleObj>
              </mc:Fallback>
            </mc:AlternateContent>
          </a:graphicData>
        </a:graphic>
      </p:graphicFrame>
      <p:sp>
        <p:nvSpPr>
          <p:cNvPr id="17" name="Rectangle 17">
            <a:extLst>
              <a:ext uri="{FF2B5EF4-FFF2-40B4-BE49-F238E27FC236}">
                <a16:creationId xmlns:a16="http://schemas.microsoft.com/office/drawing/2014/main" id="{2288664D-4A51-C80A-431B-55119D4230CC}"/>
              </a:ext>
            </a:extLst>
          </p:cNvPr>
          <p:cNvSpPr>
            <a:spLocks noChangeArrowheads="1"/>
          </p:cNvSpPr>
          <p:nvPr/>
        </p:nvSpPr>
        <p:spPr bwMode="auto">
          <a:xfrm>
            <a:off x="1219200" y="40878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8" name="Object 17">
            <a:extLst>
              <a:ext uri="{FF2B5EF4-FFF2-40B4-BE49-F238E27FC236}">
                <a16:creationId xmlns:a16="http://schemas.microsoft.com/office/drawing/2014/main" id="{4FE5838C-F168-D865-3440-152A31684B29}"/>
              </a:ext>
            </a:extLst>
          </p:cNvPr>
          <p:cNvGraphicFramePr>
            <a:graphicFrameLocks noChangeAspect="1"/>
          </p:cNvGraphicFramePr>
          <p:nvPr>
            <p:extLst>
              <p:ext uri="{D42A27DB-BD31-4B8C-83A1-F6EECF244321}">
                <p14:modId xmlns:p14="http://schemas.microsoft.com/office/powerpoint/2010/main" val="1094751482"/>
              </p:ext>
            </p:extLst>
          </p:nvPr>
        </p:nvGraphicFramePr>
        <p:xfrm>
          <a:off x="4309512" y="5087069"/>
          <a:ext cx="4062481" cy="1116816"/>
        </p:xfrm>
        <a:graphic>
          <a:graphicData uri="http://schemas.openxmlformats.org/presentationml/2006/ole">
            <mc:AlternateContent xmlns:mc="http://schemas.openxmlformats.org/markup-compatibility/2006">
              <mc:Choice xmlns:v="urn:schemas-microsoft-com:vml" Requires="v">
                <p:oleObj name="Equation" r:id="rId11" imgW="1574800" imgH="431800" progId="Equation.DSMT4">
                  <p:embed/>
                </p:oleObj>
              </mc:Choice>
              <mc:Fallback>
                <p:oleObj name="Equation" r:id="rId11" imgW="1574800" imgH="431800" progId="Equation.DSMT4">
                  <p:embed/>
                  <p:pic>
                    <p:nvPicPr>
                      <p:cNvPr id="30" name="Object 29">
                        <a:extLst>
                          <a:ext uri="{FF2B5EF4-FFF2-40B4-BE49-F238E27FC236}">
                            <a16:creationId xmlns:a16="http://schemas.microsoft.com/office/drawing/2014/main" id="{4FE5838C-F168-D865-3440-152A31684B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09512" y="5087069"/>
                        <a:ext cx="4062481" cy="1116816"/>
                      </a:xfrm>
                      <a:prstGeom prst="rect">
                        <a:avLst/>
                      </a:prstGeom>
                      <a:noFill/>
                    </p:spPr>
                  </p:pic>
                </p:oleObj>
              </mc:Fallback>
            </mc:AlternateContent>
          </a:graphicData>
        </a:graphic>
      </p:graphicFrame>
      <p:sp>
        <p:nvSpPr>
          <p:cNvPr id="19" name="TextBox 18">
            <a:extLst>
              <a:ext uri="{FF2B5EF4-FFF2-40B4-BE49-F238E27FC236}">
                <a16:creationId xmlns:a16="http://schemas.microsoft.com/office/drawing/2014/main" id="{FF59331B-45D3-178D-2F8A-7B9AAE3ED88B}"/>
              </a:ext>
            </a:extLst>
          </p:cNvPr>
          <p:cNvSpPr txBox="1"/>
          <p:nvPr/>
        </p:nvSpPr>
        <p:spPr>
          <a:xfrm>
            <a:off x="664628" y="4255307"/>
            <a:ext cx="6464329"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So, the analytical signal corresponding to </a:t>
            </a:r>
            <a:endParaRPr lang="en-IN" sz="2800">
              <a:latin typeface="Times New Roman" panose="02020603050405020304" pitchFamily="18" charset="0"/>
              <a:cs typeface="Times New Roman" panose="02020603050405020304" pitchFamily="18" charset="0"/>
            </a:endParaRPr>
          </a:p>
        </p:txBody>
      </p:sp>
      <p:graphicFrame>
        <p:nvGraphicFramePr>
          <p:cNvPr id="20" name="Object 19">
            <a:extLst>
              <a:ext uri="{FF2B5EF4-FFF2-40B4-BE49-F238E27FC236}">
                <a16:creationId xmlns:a16="http://schemas.microsoft.com/office/drawing/2014/main" id="{3B76D7D2-753C-BA80-263F-9C505D657D2B}"/>
              </a:ext>
            </a:extLst>
          </p:cNvPr>
          <p:cNvGraphicFramePr>
            <a:graphicFrameLocks noChangeAspect="1"/>
          </p:cNvGraphicFramePr>
          <p:nvPr>
            <p:extLst>
              <p:ext uri="{D42A27DB-BD31-4B8C-83A1-F6EECF244321}">
                <p14:modId xmlns:p14="http://schemas.microsoft.com/office/powerpoint/2010/main" val="866777376"/>
              </p:ext>
            </p:extLst>
          </p:nvPr>
        </p:nvGraphicFramePr>
        <p:xfrm>
          <a:off x="6756379" y="4311656"/>
          <a:ext cx="448480" cy="453605"/>
        </p:xfrm>
        <a:graphic>
          <a:graphicData uri="http://schemas.openxmlformats.org/presentationml/2006/ole">
            <mc:AlternateContent xmlns:mc="http://schemas.openxmlformats.org/markup-compatibility/2006">
              <mc:Choice xmlns:v="urn:schemas-microsoft-com:vml" Requires="v">
                <p:oleObj name="Equation" r:id="rId13" imgW="304536" imgH="203024" progId="Equation.DSMT4">
                  <p:embed/>
                </p:oleObj>
              </mc:Choice>
              <mc:Fallback>
                <p:oleObj name="Equation" r:id="rId13" imgW="304536" imgH="203024" progId="Equation.DSMT4">
                  <p:embed/>
                  <p:pic>
                    <p:nvPicPr>
                      <p:cNvPr id="33" name="Object 32">
                        <a:extLst>
                          <a:ext uri="{FF2B5EF4-FFF2-40B4-BE49-F238E27FC236}">
                            <a16:creationId xmlns:a16="http://schemas.microsoft.com/office/drawing/2014/main" id="{3B76D7D2-753C-BA80-263F-9C505D657D2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6379" y="4311656"/>
                        <a:ext cx="448480" cy="453605"/>
                      </a:xfrm>
                      <a:prstGeom prst="rect">
                        <a:avLst/>
                      </a:prstGeom>
                      <a:noFill/>
                    </p:spPr>
                  </p:pic>
                </p:oleObj>
              </mc:Fallback>
            </mc:AlternateContent>
          </a:graphicData>
        </a:graphic>
      </p:graphicFrame>
      <p:graphicFrame>
        <p:nvGraphicFramePr>
          <p:cNvPr id="21" name="Object 20">
            <a:extLst>
              <a:ext uri="{FF2B5EF4-FFF2-40B4-BE49-F238E27FC236}">
                <a16:creationId xmlns:a16="http://schemas.microsoft.com/office/drawing/2014/main" id="{5FA02052-BDC8-5BCB-40E5-51F37B0065DF}"/>
              </a:ext>
            </a:extLst>
          </p:cNvPr>
          <p:cNvGraphicFramePr>
            <a:graphicFrameLocks noChangeAspect="1"/>
          </p:cNvGraphicFramePr>
          <p:nvPr>
            <p:extLst>
              <p:ext uri="{D42A27DB-BD31-4B8C-83A1-F6EECF244321}">
                <p14:modId xmlns:p14="http://schemas.microsoft.com/office/powerpoint/2010/main" val="2574228087"/>
              </p:ext>
            </p:extLst>
          </p:nvPr>
        </p:nvGraphicFramePr>
        <p:xfrm>
          <a:off x="7862477" y="3109158"/>
          <a:ext cx="509516" cy="931579"/>
        </p:xfrm>
        <a:graphic>
          <a:graphicData uri="http://schemas.openxmlformats.org/presentationml/2006/ole">
            <mc:AlternateContent xmlns:mc="http://schemas.openxmlformats.org/markup-compatibility/2006">
              <mc:Choice xmlns:v="urn:schemas-microsoft-com:vml" Requires="v">
                <p:oleObj name="Equation" r:id="rId15" imgW="215713" imgH="393359" progId="Equation.DSMT4">
                  <p:embed/>
                </p:oleObj>
              </mc:Choice>
              <mc:Fallback>
                <p:oleObj name="Equation" r:id="rId15" imgW="215713" imgH="393359" progId="Equation.DSMT4">
                  <p:embed/>
                  <p:pic>
                    <p:nvPicPr>
                      <p:cNvPr id="28" name="Object 27">
                        <a:extLst>
                          <a:ext uri="{FF2B5EF4-FFF2-40B4-BE49-F238E27FC236}">
                            <a16:creationId xmlns:a16="http://schemas.microsoft.com/office/drawing/2014/main" id="{5FA02052-BDC8-5BCB-40E5-51F37B0065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62477" y="3109158"/>
                        <a:ext cx="509516" cy="931579"/>
                      </a:xfrm>
                      <a:prstGeom prst="rect">
                        <a:avLst/>
                      </a:prstGeom>
                      <a:noFill/>
                    </p:spPr>
                  </p:pic>
                </p:oleObj>
              </mc:Fallback>
            </mc:AlternateContent>
          </a:graphicData>
        </a:graphic>
      </p:graphicFrame>
    </p:spTree>
    <p:extLst>
      <p:ext uri="{BB962C8B-B14F-4D97-AF65-F5344CB8AC3E}">
        <p14:creationId xmlns:p14="http://schemas.microsoft.com/office/powerpoint/2010/main" val="15530543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BFDE7C44-3B3E-796A-2E7B-549E54465382}"/>
              </a:ext>
            </a:extLst>
          </p:cNvPr>
          <p:cNvSpPr>
            <a:spLocks noChangeArrowheads="1"/>
          </p:cNvSpPr>
          <p:nvPr/>
        </p:nvSpPr>
        <p:spPr bwMode="auto">
          <a:xfrm>
            <a:off x="2568575" y="361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4" name="Object 3">
            <a:extLst>
              <a:ext uri="{FF2B5EF4-FFF2-40B4-BE49-F238E27FC236}">
                <a16:creationId xmlns:a16="http://schemas.microsoft.com/office/drawing/2014/main" id="{84E9AF82-E841-4EBF-BD0E-8573AE94B7FE}"/>
              </a:ext>
            </a:extLst>
          </p:cNvPr>
          <p:cNvGraphicFramePr>
            <a:graphicFrameLocks noChangeAspect="1"/>
          </p:cNvGraphicFramePr>
          <p:nvPr>
            <p:extLst>
              <p:ext uri="{D42A27DB-BD31-4B8C-83A1-F6EECF244321}">
                <p14:modId xmlns:p14="http://schemas.microsoft.com/office/powerpoint/2010/main" val="2942376235"/>
              </p:ext>
            </p:extLst>
          </p:nvPr>
        </p:nvGraphicFramePr>
        <p:xfrm>
          <a:off x="5399087" y="163039"/>
          <a:ext cx="3459035" cy="737307"/>
        </p:xfrm>
        <a:graphic>
          <a:graphicData uri="http://schemas.openxmlformats.org/presentationml/2006/ole">
            <mc:AlternateContent xmlns:mc="http://schemas.openxmlformats.org/markup-compatibility/2006">
              <mc:Choice xmlns:v="urn:schemas-microsoft-com:vml" Requires="v">
                <p:oleObj name="Equation" r:id="rId2" imgW="2006600" imgH="431800" progId="Equation.DSMT4">
                  <p:embed/>
                </p:oleObj>
              </mc:Choice>
              <mc:Fallback>
                <p:oleObj name="Equation" r:id="rId2" imgW="2006600" imgH="431800" progId="Equation.DSMT4">
                  <p:embed/>
                  <p:pic>
                    <p:nvPicPr>
                      <p:cNvPr id="12" name="Object 11">
                        <a:extLst>
                          <a:ext uri="{FF2B5EF4-FFF2-40B4-BE49-F238E27FC236}">
                            <a16:creationId xmlns:a16="http://schemas.microsoft.com/office/drawing/2014/main" id="{84E9AF82-E841-4EBF-BD0E-8573AE94B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7" y="163039"/>
                        <a:ext cx="3459035" cy="737307"/>
                      </a:xfrm>
                      <a:prstGeom prst="rect">
                        <a:avLst/>
                      </a:prstGeom>
                      <a:noFill/>
                    </p:spPr>
                  </p:pic>
                </p:oleObj>
              </mc:Fallback>
            </mc:AlternateContent>
          </a:graphicData>
        </a:graphic>
      </p:graphicFrame>
      <p:graphicFrame>
        <p:nvGraphicFramePr>
          <p:cNvPr id="5" name="Object 4">
            <a:extLst>
              <a:ext uri="{FF2B5EF4-FFF2-40B4-BE49-F238E27FC236}">
                <a16:creationId xmlns:a16="http://schemas.microsoft.com/office/drawing/2014/main" id="{3B39283C-6C43-85C8-08DE-53E94518B1A0}"/>
              </a:ext>
            </a:extLst>
          </p:cNvPr>
          <p:cNvGraphicFramePr>
            <a:graphicFrameLocks noChangeAspect="1"/>
          </p:cNvGraphicFramePr>
          <p:nvPr>
            <p:extLst>
              <p:ext uri="{D42A27DB-BD31-4B8C-83A1-F6EECF244321}">
                <p14:modId xmlns:p14="http://schemas.microsoft.com/office/powerpoint/2010/main" val="1924690697"/>
              </p:ext>
            </p:extLst>
          </p:nvPr>
        </p:nvGraphicFramePr>
        <p:xfrm>
          <a:off x="1794478" y="66243"/>
          <a:ext cx="2941034" cy="694845"/>
        </p:xfrm>
        <a:graphic>
          <a:graphicData uri="http://schemas.openxmlformats.org/presentationml/2006/ole">
            <mc:AlternateContent xmlns:mc="http://schemas.openxmlformats.org/markup-compatibility/2006">
              <mc:Choice xmlns:v="urn:schemas-microsoft-com:vml" Requires="v">
                <p:oleObj name="Equation" r:id="rId4" imgW="1651000" imgH="393700" progId="Equation.DSMT4">
                  <p:embed/>
                </p:oleObj>
              </mc:Choice>
              <mc:Fallback>
                <p:oleObj name="Equation" r:id="rId4" imgW="1651000" imgH="393700" progId="Equation.DSMT4">
                  <p:embed/>
                  <p:pic>
                    <p:nvPicPr>
                      <p:cNvPr id="14" name="Object 13">
                        <a:extLst>
                          <a:ext uri="{FF2B5EF4-FFF2-40B4-BE49-F238E27FC236}">
                            <a16:creationId xmlns:a16="http://schemas.microsoft.com/office/drawing/2014/main" id="{3B39283C-6C43-85C8-08DE-53E94518B1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4478" y="66243"/>
                        <a:ext cx="2941034" cy="694845"/>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597267B5-7794-347A-E905-A4187FA1A8AC}"/>
              </a:ext>
            </a:extLst>
          </p:cNvPr>
          <p:cNvSpPr txBox="1"/>
          <p:nvPr/>
        </p:nvSpPr>
        <p:spPr>
          <a:xfrm>
            <a:off x="404690" y="200835"/>
            <a:ext cx="1500310" cy="369332"/>
          </a:xfrm>
          <a:prstGeom prst="rect">
            <a:avLst/>
          </a:prstGeom>
          <a:noFill/>
        </p:spPr>
        <p:txBody>
          <a:bodyPr wrap="square" rtlCol="0">
            <a:spAutoFit/>
          </a:bodyPr>
          <a:lstStyle/>
          <a:p>
            <a:r>
              <a:rPr lang="en-US"/>
              <a:t>We know,</a:t>
            </a:r>
            <a:endParaRPr lang="en-IN"/>
          </a:p>
        </p:txBody>
      </p:sp>
      <p:graphicFrame>
        <p:nvGraphicFramePr>
          <p:cNvPr id="8" name="Object 7">
            <a:extLst>
              <a:ext uri="{FF2B5EF4-FFF2-40B4-BE49-F238E27FC236}">
                <a16:creationId xmlns:a16="http://schemas.microsoft.com/office/drawing/2014/main" id="{1E4951FC-447D-312C-1D21-DB934192FAE9}"/>
              </a:ext>
            </a:extLst>
          </p:cNvPr>
          <p:cNvGraphicFramePr>
            <a:graphicFrameLocks noChangeAspect="1"/>
          </p:cNvGraphicFramePr>
          <p:nvPr>
            <p:extLst>
              <p:ext uri="{D42A27DB-BD31-4B8C-83A1-F6EECF244321}">
                <p14:modId xmlns:p14="http://schemas.microsoft.com/office/powerpoint/2010/main" val="2084145072"/>
              </p:ext>
            </p:extLst>
          </p:nvPr>
        </p:nvGraphicFramePr>
        <p:xfrm>
          <a:off x="986622" y="761088"/>
          <a:ext cx="4374639" cy="651147"/>
        </p:xfrm>
        <a:graphic>
          <a:graphicData uri="http://schemas.openxmlformats.org/presentationml/2006/ole">
            <mc:AlternateContent xmlns:mc="http://schemas.openxmlformats.org/markup-compatibility/2006">
              <mc:Choice xmlns:v="urn:schemas-microsoft-com:vml" Requires="v">
                <p:oleObj name="Equation" r:id="rId6" imgW="2616200" imgH="393700" progId="Equation.DSMT4">
                  <p:embed/>
                </p:oleObj>
              </mc:Choice>
              <mc:Fallback>
                <p:oleObj name="Equation" r:id="rId6" imgW="2616200" imgH="393700" progId="Equation.DSMT4">
                  <p:embed/>
                  <p:pic>
                    <p:nvPicPr>
                      <p:cNvPr id="17" name="Object 16">
                        <a:extLst>
                          <a:ext uri="{FF2B5EF4-FFF2-40B4-BE49-F238E27FC236}">
                            <a16:creationId xmlns:a16="http://schemas.microsoft.com/office/drawing/2014/main" id="{1E4951FC-447D-312C-1D21-DB934192FA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622" y="761088"/>
                        <a:ext cx="4374639" cy="651147"/>
                      </a:xfrm>
                      <a:prstGeom prst="rect">
                        <a:avLst/>
                      </a:prstGeom>
                      <a:noFill/>
                    </p:spPr>
                  </p:pic>
                </p:oleObj>
              </mc:Fallback>
            </mc:AlternateContent>
          </a:graphicData>
        </a:graphic>
      </p:graphicFrame>
      <p:pic>
        <p:nvPicPr>
          <p:cNvPr id="9" name="Picture 8">
            <a:extLst>
              <a:ext uri="{FF2B5EF4-FFF2-40B4-BE49-F238E27FC236}">
                <a16:creationId xmlns:a16="http://schemas.microsoft.com/office/drawing/2014/main" id="{CAF08774-EB2A-FAC3-7A0A-5B5D8163260D}"/>
              </a:ext>
            </a:extLst>
          </p:cNvPr>
          <p:cNvPicPr>
            <a:picLocks noChangeAspect="1"/>
          </p:cNvPicPr>
          <p:nvPr/>
        </p:nvPicPr>
        <p:blipFill>
          <a:blip r:embed="rId8"/>
          <a:srcRect/>
          <a:stretch>
            <a:fillRect/>
          </a:stretch>
        </p:blipFill>
        <p:spPr bwMode="auto">
          <a:xfrm>
            <a:off x="1905000" y="1446878"/>
            <a:ext cx="2945269" cy="2098531"/>
          </a:xfrm>
          <a:prstGeom prst="rect">
            <a:avLst/>
          </a:prstGeom>
          <a:noFill/>
          <a:ln w="9525">
            <a:noFill/>
            <a:miter lim="800000"/>
            <a:headEnd/>
            <a:tailEnd/>
          </a:ln>
        </p:spPr>
      </p:pic>
      <p:sp>
        <p:nvSpPr>
          <p:cNvPr id="10" name="Rectangle 12">
            <a:extLst>
              <a:ext uri="{FF2B5EF4-FFF2-40B4-BE49-F238E27FC236}">
                <a16:creationId xmlns:a16="http://schemas.microsoft.com/office/drawing/2014/main" id="{2DDE40CD-A58B-707A-EBC4-C68E8E0FABBD}"/>
              </a:ext>
            </a:extLst>
          </p:cNvPr>
          <p:cNvSpPr>
            <a:spLocks noChangeArrowheads="1"/>
          </p:cNvSpPr>
          <p:nvPr/>
        </p:nvSpPr>
        <p:spPr bwMode="auto">
          <a:xfrm>
            <a:off x="560021" y="32561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1" name="Object 10">
            <a:extLst>
              <a:ext uri="{FF2B5EF4-FFF2-40B4-BE49-F238E27FC236}">
                <a16:creationId xmlns:a16="http://schemas.microsoft.com/office/drawing/2014/main" id="{74FA2FD6-DC11-C24A-7DF2-333C014AD1C4}"/>
              </a:ext>
            </a:extLst>
          </p:cNvPr>
          <p:cNvGraphicFramePr>
            <a:graphicFrameLocks noChangeAspect="1"/>
          </p:cNvGraphicFramePr>
          <p:nvPr>
            <p:extLst>
              <p:ext uri="{D42A27DB-BD31-4B8C-83A1-F6EECF244321}">
                <p14:modId xmlns:p14="http://schemas.microsoft.com/office/powerpoint/2010/main" val="2232144407"/>
              </p:ext>
            </p:extLst>
          </p:nvPr>
        </p:nvGraphicFramePr>
        <p:xfrm>
          <a:off x="57467" y="4260692"/>
          <a:ext cx="6577390" cy="753196"/>
        </p:xfrm>
        <a:graphic>
          <a:graphicData uri="http://schemas.openxmlformats.org/presentationml/2006/ole">
            <mc:AlternateContent xmlns:mc="http://schemas.openxmlformats.org/markup-compatibility/2006">
              <mc:Choice xmlns:v="urn:schemas-microsoft-com:vml" Requires="v">
                <p:oleObj name="Equation" r:id="rId9" imgW="3987720" imgH="457200" progId="Equation.DSMT4">
                  <p:embed/>
                </p:oleObj>
              </mc:Choice>
              <mc:Fallback>
                <p:oleObj name="Equation" r:id="rId9" imgW="3987720" imgH="457200" progId="Equation.DSMT4">
                  <p:embed/>
                  <p:pic>
                    <p:nvPicPr>
                      <p:cNvPr id="20" name="Object 19">
                        <a:extLst>
                          <a:ext uri="{FF2B5EF4-FFF2-40B4-BE49-F238E27FC236}">
                            <a16:creationId xmlns:a16="http://schemas.microsoft.com/office/drawing/2014/main" id="{74FA2FD6-DC11-C24A-7DF2-333C014AD1C4}"/>
                          </a:ext>
                        </a:extLst>
                      </p:cNvPr>
                      <p:cNvPicPr>
                        <a:picLocks noChangeAspect="1" noChangeArrowheads="1"/>
                      </p:cNvPicPr>
                      <p:nvPr/>
                    </p:nvPicPr>
                    <p:blipFill>
                      <a:blip r:embed="rId10"/>
                      <a:srcRect/>
                      <a:stretch>
                        <a:fillRect/>
                      </a:stretch>
                    </p:blipFill>
                    <p:spPr bwMode="auto">
                      <a:xfrm>
                        <a:off x="57467" y="4260692"/>
                        <a:ext cx="6577390" cy="753196"/>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831D9D27-00AB-E21E-1121-BD4985816FA7}"/>
              </a:ext>
            </a:extLst>
          </p:cNvPr>
          <p:cNvSpPr txBox="1"/>
          <p:nvPr/>
        </p:nvSpPr>
        <p:spPr>
          <a:xfrm>
            <a:off x="377308" y="3436647"/>
            <a:ext cx="11335267" cy="461665"/>
          </a:xfrm>
          <a:prstGeom prst="rect">
            <a:avLst/>
          </a:prstGeom>
          <a:noFill/>
          <a:ln>
            <a:solidFill>
              <a:schemeClr val="accent2"/>
            </a:solidFill>
          </a:ln>
        </p:spPr>
        <p:txBody>
          <a:bodyPr wrap="square">
            <a:spAutoFit/>
          </a:bodyPr>
          <a:lstStyle/>
          <a:p>
            <a:r>
              <a:rPr lang="en-US" sz="2400">
                <a:effectLst/>
                <a:latin typeface="Times New Roman" panose="02020603050405020304" pitchFamily="18" charset="0"/>
                <a:ea typeface="Calibri" panose="020F0502020204030204" pitchFamily="34" charset="0"/>
              </a:rPr>
              <a:t>Convolution in the  time domain is equivalent to multiplication in the frequency domain </a:t>
            </a:r>
            <a:endParaRPr lang="en-IN" sz="2400"/>
          </a:p>
        </p:txBody>
      </p:sp>
      <p:graphicFrame>
        <p:nvGraphicFramePr>
          <p:cNvPr id="13" name="Object 12">
            <a:extLst>
              <a:ext uri="{FF2B5EF4-FFF2-40B4-BE49-F238E27FC236}">
                <a16:creationId xmlns:a16="http://schemas.microsoft.com/office/drawing/2014/main" id="{22515542-F62A-601A-49AD-48F0FAA0C29A}"/>
              </a:ext>
            </a:extLst>
          </p:cNvPr>
          <p:cNvGraphicFramePr>
            <a:graphicFrameLocks noChangeAspect="1"/>
          </p:cNvGraphicFramePr>
          <p:nvPr>
            <p:extLst>
              <p:ext uri="{D42A27DB-BD31-4B8C-83A1-F6EECF244321}">
                <p14:modId xmlns:p14="http://schemas.microsoft.com/office/powerpoint/2010/main" val="2202557406"/>
              </p:ext>
            </p:extLst>
          </p:nvPr>
        </p:nvGraphicFramePr>
        <p:xfrm>
          <a:off x="560021" y="5255597"/>
          <a:ext cx="4738129" cy="696926"/>
        </p:xfrm>
        <a:graphic>
          <a:graphicData uri="http://schemas.openxmlformats.org/presentationml/2006/ole">
            <mc:AlternateContent xmlns:mc="http://schemas.openxmlformats.org/markup-compatibility/2006">
              <mc:Choice xmlns:v="urn:schemas-microsoft-com:vml" Requires="v">
                <p:oleObj name="Equation" r:id="rId11" imgW="3111500" imgH="457200" progId="Equation.DSMT4">
                  <p:embed/>
                </p:oleObj>
              </mc:Choice>
              <mc:Fallback>
                <p:oleObj name="Equation" r:id="rId11" imgW="3111500" imgH="457200" progId="Equation.DSMT4">
                  <p:embed/>
                  <p:pic>
                    <p:nvPicPr>
                      <p:cNvPr id="24" name="Object 23">
                        <a:extLst>
                          <a:ext uri="{FF2B5EF4-FFF2-40B4-BE49-F238E27FC236}">
                            <a16:creationId xmlns:a16="http://schemas.microsoft.com/office/drawing/2014/main" id="{22515542-F62A-601A-49AD-48F0FAA0C29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0021" y="5255597"/>
                        <a:ext cx="4738129" cy="696926"/>
                      </a:xfrm>
                      <a:prstGeom prst="rect">
                        <a:avLst/>
                      </a:prstGeom>
                      <a:noFill/>
                    </p:spPr>
                  </p:pic>
                </p:oleObj>
              </mc:Fallback>
            </mc:AlternateContent>
          </a:graphicData>
        </a:graphic>
      </p:graphicFrame>
      <p:sp>
        <p:nvSpPr>
          <p:cNvPr id="14" name="Rectangle 18">
            <a:extLst>
              <a:ext uri="{FF2B5EF4-FFF2-40B4-BE49-F238E27FC236}">
                <a16:creationId xmlns:a16="http://schemas.microsoft.com/office/drawing/2014/main" id="{6703F7F3-9DCC-05EF-9CB6-2F856BF32A70}"/>
              </a:ext>
            </a:extLst>
          </p:cNvPr>
          <p:cNvSpPr>
            <a:spLocks noChangeArrowheads="1"/>
          </p:cNvSpPr>
          <p:nvPr/>
        </p:nvSpPr>
        <p:spPr bwMode="auto">
          <a:xfrm>
            <a:off x="5791200" y="4285940"/>
            <a:ext cx="1981200" cy="328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graphicFrame>
        <p:nvGraphicFramePr>
          <p:cNvPr id="15" name="Object 14">
            <a:extLst>
              <a:ext uri="{FF2B5EF4-FFF2-40B4-BE49-F238E27FC236}">
                <a16:creationId xmlns:a16="http://schemas.microsoft.com/office/drawing/2014/main" id="{1BAB9F80-B3AB-FDBD-6786-A4EBC9C95E3E}"/>
              </a:ext>
            </a:extLst>
          </p:cNvPr>
          <p:cNvGraphicFramePr>
            <a:graphicFrameLocks noChangeAspect="1"/>
          </p:cNvGraphicFramePr>
          <p:nvPr>
            <p:extLst>
              <p:ext uri="{D42A27DB-BD31-4B8C-83A1-F6EECF244321}">
                <p14:modId xmlns:p14="http://schemas.microsoft.com/office/powerpoint/2010/main" val="1448721750"/>
              </p:ext>
            </p:extLst>
          </p:nvPr>
        </p:nvGraphicFramePr>
        <p:xfrm>
          <a:off x="7402512" y="4416939"/>
          <a:ext cx="4036802" cy="488487"/>
        </p:xfrm>
        <a:graphic>
          <a:graphicData uri="http://schemas.openxmlformats.org/presentationml/2006/ole">
            <mc:AlternateContent xmlns:mc="http://schemas.openxmlformats.org/markup-compatibility/2006">
              <mc:Choice xmlns:v="urn:schemas-microsoft-com:vml" Requires="v">
                <p:oleObj name="Equation" r:id="rId13" imgW="1892300" imgH="228600" progId="Equation.DSMT4">
                  <p:embed/>
                </p:oleObj>
              </mc:Choice>
              <mc:Fallback>
                <p:oleObj name="Equation" r:id="rId13" imgW="1892300" imgH="228600" progId="Equation.DSMT4">
                  <p:embed/>
                  <p:pic>
                    <p:nvPicPr>
                      <p:cNvPr id="28" name="Object 27">
                        <a:extLst>
                          <a:ext uri="{FF2B5EF4-FFF2-40B4-BE49-F238E27FC236}">
                            <a16:creationId xmlns:a16="http://schemas.microsoft.com/office/drawing/2014/main" id="{1BAB9F80-B3AB-FDBD-6786-A4EBC9C95E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02512" y="4416939"/>
                        <a:ext cx="4036802" cy="488487"/>
                      </a:xfrm>
                      <a:prstGeom prst="rect">
                        <a:avLst/>
                      </a:prstGeom>
                      <a:noFill/>
                    </p:spPr>
                  </p:pic>
                </p:oleObj>
              </mc:Fallback>
            </mc:AlternateContent>
          </a:graphicData>
        </a:graphic>
      </p:graphicFrame>
      <p:graphicFrame>
        <p:nvGraphicFramePr>
          <p:cNvPr id="16" name="Object 15">
            <a:extLst>
              <a:ext uri="{FF2B5EF4-FFF2-40B4-BE49-F238E27FC236}">
                <a16:creationId xmlns:a16="http://schemas.microsoft.com/office/drawing/2014/main" id="{8BC8EA6E-DF87-BD95-20D5-2A418383F0FA}"/>
              </a:ext>
            </a:extLst>
          </p:cNvPr>
          <p:cNvGraphicFramePr>
            <a:graphicFrameLocks noChangeAspect="1"/>
          </p:cNvGraphicFramePr>
          <p:nvPr>
            <p:extLst>
              <p:ext uri="{D42A27DB-BD31-4B8C-83A1-F6EECF244321}">
                <p14:modId xmlns:p14="http://schemas.microsoft.com/office/powerpoint/2010/main" val="1456932967"/>
              </p:ext>
            </p:extLst>
          </p:nvPr>
        </p:nvGraphicFramePr>
        <p:xfrm>
          <a:off x="7388484" y="5176437"/>
          <a:ext cx="4621811" cy="535431"/>
        </p:xfrm>
        <a:graphic>
          <a:graphicData uri="http://schemas.openxmlformats.org/presentationml/2006/ole">
            <mc:AlternateContent xmlns:mc="http://schemas.openxmlformats.org/markup-compatibility/2006">
              <mc:Choice xmlns:v="urn:schemas-microsoft-com:vml" Requires="v">
                <p:oleObj name="Equation" r:id="rId15" imgW="1981200" imgH="228600" progId="Equation.DSMT4">
                  <p:embed/>
                </p:oleObj>
              </mc:Choice>
              <mc:Fallback>
                <p:oleObj name="Equation" r:id="rId15" imgW="1981200" imgH="228600" progId="Equation.DSMT4">
                  <p:embed/>
                  <p:pic>
                    <p:nvPicPr>
                      <p:cNvPr id="30" name="Object 29">
                        <a:extLst>
                          <a:ext uri="{FF2B5EF4-FFF2-40B4-BE49-F238E27FC236}">
                            <a16:creationId xmlns:a16="http://schemas.microsoft.com/office/drawing/2014/main" id="{8BC8EA6E-DF87-BD95-20D5-2A418383F0F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88484" y="5176437"/>
                        <a:ext cx="4621811" cy="535431"/>
                      </a:xfrm>
                      <a:prstGeom prst="rect">
                        <a:avLst/>
                      </a:prstGeom>
                      <a:noFill/>
                    </p:spPr>
                  </p:pic>
                </p:oleObj>
              </mc:Fallback>
            </mc:AlternateContent>
          </a:graphicData>
        </a:graphic>
      </p:graphicFrame>
      <p:graphicFrame>
        <p:nvGraphicFramePr>
          <p:cNvPr id="17" name="Object 16">
            <a:extLst>
              <a:ext uri="{FF2B5EF4-FFF2-40B4-BE49-F238E27FC236}">
                <a16:creationId xmlns:a16="http://schemas.microsoft.com/office/drawing/2014/main" id="{2EF93697-F670-2956-820B-ECD33CA0D044}"/>
              </a:ext>
            </a:extLst>
          </p:cNvPr>
          <p:cNvGraphicFramePr>
            <a:graphicFrameLocks noChangeAspect="1"/>
          </p:cNvGraphicFramePr>
          <p:nvPr>
            <p:extLst>
              <p:ext uri="{D42A27DB-BD31-4B8C-83A1-F6EECF244321}">
                <p14:modId xmlns:p14="http://schemas.microsoft.com/office/powerpoint/2010/main" val="2302088773"/>
              </p:ext>
            </p:extLst>
          </p:nvPr>
        </p:nvGraphicFramePr>
        <p:xfrm>
          <a:off x="7388484" y="5892379"/>
          <a:ext cx="4636502" cy="561056"/>
        </p:xfrm>
        <a:graphic>
          <a:graphicData uri="http://schemas.openxmlformats.org/presentationml/2006/ole">
            <mc:AlternateContent xmlns:mc="http://schemas.openxmlformats.org/markup-compatibility/2006">
              <mc:Choice xmlns:v="urn:schemas-microsoft-com:vml" Requires="v">
                <p:oleObj name="Equation" r:id="rId17" imgW="1892300" imgH="228600" progId="Equation.DSMT4">
                  <p:embed/>
                </p:oleObj>
              </mc:Choice>
              <mc:Fallback>
                <p:oleObj name="Equation" r:id="rId17" imgW="1892300" imgH="228600" progId="Equation.DSMT4">
                  <p:embed/>
                  <p:pic>
                    <p:nvPicPr>
                      <p:cNvPr id="34" name="Object 33">
                        <a:extLst>
                          <a:ext uri="{FF2B5EF4-FFF2-40B4-BE49-F238E27FC236}">
                            <a16:creationId xmlns:a16="http://schemas.microsoft.com/office/drawing/2014/main" id="{2EF93697-F670-2956-820B-ECD33CA0D04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88484" y="5892379"/>
                        <a:ext cx="4636502" cy="561056"/>
                      </a:xfrm>
                      <a:prstGeom prst="rect">
                        <a:avLst/>
                      </a:prstGeom>
                      <a:noFill/>
                    </p:spPr>
                  </p:pic>
                </p:oleObj>
              </mc:Fallback>
            </mc:AlternateContent>
          </a:graphicData>
        </a:graphic>
      </p:graphicFrame>
      <p:sp>
        <p:nvSpPr>
          <p:cNvPr id="18" name="Rectangle 26">
            <a:extLst>
              <a:ext uri="{FF2B5EF4-FFF2-40B4-BE49-F238E27FC236}">
                <a16:creationId xmlns:a16="http://schemas.microsoft.com/office/drawing/2014/main" id="{2F7511CA-C1FD-4B06-751A-A2FC091F103D}"/>
              </a:ext>
            </a:extLst>
          </p:cNvPr>
          <p:cNvSpPr>
            <a:spLocks noChangeArrowheads="1"/>
          </p:cNvSpPr>
          <p:nvPr/>
        </p:nvSpPr>
        <p:spPr bwMode="auto">
          <a:xfrm>
            <a:off x="1357923" y="45750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9" name="Object 18">
            <a:extLst>
              <a:ext uri="{FF2B5EF4-FFF2-40B4-BE49-F238E27FC236}">
                <a16:creationId xmlns:a16="http://schemas.microsoft.com/office/drawing/2014/main" id="{F4335B60-8989-EB7F-30AC-69C3284BEAFF}"/>
              </a:ext>
            </a:extLst>
          </p:cNvPr>
          <p:cNvGraphicFramePr>
            <a:graphicFrameLocks noChangeAspect="1"/>
          </p:cNvGraphicFramePr>
          <p:nvPr>
            <p:extLst>
              <p:ext uri="{D42A27DB-BD31-4B8C-83A1-F6EECF244321}">
                <p14:modId xmlns:p14="http://schemas.microsoft.com/office/powerpoint/2010/main" val="4200905014"/>
              </p:ext>
            </p:extLst>
          </p:nvPr>
        </p:nvGraphicFramePr>
        <p:xfrm>
          <a:off x="560021" y="6079395"/>
          <a:ext cx="4175491" cy="612573"/>
        </p:xfrm>
        <a:graphic>
          <a:graphicData uri="http://schemas.openxmlformats.org/presentationml/2006/ole">
            <mc:AlternateContent xmlns:mc="http://schemas.openxmlformats.org/markup-compatibility/2006">
              <mc:Choice xmlns:v="urn:schemas-microsoft-com:vml" Requires="v">
                <p:oleObj name="Equation" r:id="rId19" imgW="2654300" imgH="393700" progId="Equation.DSMT4">
                  <p:embed/>
                </p:oleObj>
              </mc:Choice>
              <mc:Fallback>
                <p:oleObj name="Equation" r:id="rId19" imgW="2654300" imgH="393700" progId="Equation.DSMT4">
                  <p:embed/>
                  <p:pic>
                    <p:nvPicPr>
                      <p:cNvPr id="36" name="Object 35">
                        <a:extLst>
                          <a:ext uri="{FF2B5EF4-FFF2-40B4-BE49-F238E27FC236}">
                            <a16:creationId xmlns:a16="http://schemas.microsoft.com/office/drawing/2014/main" id="{F4335B60-8989-EB7F-30AC-69C3284BEAF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60021" y="6079395"/>
                        <a:ext cx="4175491" cy="612573"/>
                      </a:xfrm>
                      <a:prstGeom prst="rect">
                        <a:avLst/>
                      </a:prstGeom>
                      <a:noFill/>
                      <a:ln>
                        <a:solidFill>
                          <a:schemeClr val="accent2"/>
                        </a:solidFill>
                      </a:ln>
                    </p:spPr>
                  </p:pic>
                </p:oleObj>
              </mc:Fallback>
            </mc:AlternateContent>
          </a:graphicData>
        </a:graphic>
      </p:graphicFrame>
      <p:cxnSp>
        <p:nvCxnSpPr>
          <p:cNvPr id="20" name="Straight Connector 19">
            <a:extLst>
              <a:ext uri="{FF2B5EF4-FFF2-40B4-BE49-F238E27FC236}">
                <a16:creationId xmlns:a16="http://schemas.microsoft.com/office/drawing/2014/main" id="{B34DB9F9-2E91-EEB9-F17F-30E0D6D9C703}"/>
              </a:ext>
            </a:extLst>
          </p:cNvPr>
          <p:cNvCxnSpPr/>
          <p:nvPr/>
        </p:nvCxnSpPr>
        <p:spPr>
          <a:xfrm>
            <a:off x="7119697" y="4905427"/>
            <a:ext cx="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35637" y="836644"/>
            <a:ext cx="1186060" cy="369332"/>
          </a:xfrm>
          <a:prstGeom prst="rect">
            <a:avLst/>
          </a:prstGeom>
          <a:noFill/>
        </p:spPr>
        <p:txBody>
          <a:bodyPr wrap="square" rtlCol="0">
            <a:spAutoFit/>
          </a:bodyPr>
          <a:lstStyle/>
          <a:p>
            <a:r>
              <a:rPr lang="en-US" err="1">
                <a:latin typeface="Times New Roman" panose="02020603050405020304" pitchFamily="18" charset="0"/>
                <a:cs typeface="Times New Roman" panose="02020603050405020304" pitchFamily="18" charset="0"/>
              </a:rPr>
              <a:t>Sgn</a:t>
            </a:r>
            <a:r>
              <a:rPr lang="en-US">
                <a:latin typeface="Times New Roman" panose="02020603050405020304" pitchFamily="18" charset="0"/>
                <a:cs typeface="Times New Roman" panose="02020603050405020304" pitchFamily="18" charset="0"/>
              </a:rPr>
              <a:t>(w)</a:t>
            </a:r>
          </a:p>
        </p:txBody>
      </p:sp>
      <p:pic>
        <p:nvPicPr>
          <p:cNvPr id="21" name="Picture 20"/>
          <p:cNvPicPr>
            <a:picLocks noChangeAspect="1"/>
          </p:cNvPicPr>
          <p:nvPr/>
        </p:nvPicPr>
        <p:blipFill>
          <a:blip r:embed="rId21"/>
          <a:stretch>
            <a:fillRect/>
          </a:stretch>
        </p:blipFill>
        <p:spPr>
          <a:xfrm>
            <a:off x="8335637" y="702329"/>
            <a:ext cx="2857500" cy="2295525"/>
          </a:xfrm>
          <a:prstGeom prst="rect">
            <a:avLst/>
          </a:prstGeom>
        </p:spPr>
      </p:pic>
    </p:spTree>
    <p:extLst>
      <p:ext uri="{BB962C8B-B14F-4D97-AF65-F5344CB8AC3E}">
        <p14:creationId xmlns:p14="http://schemas.microsoft.com/office/powerpoint/2010/main" val="1580531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09595" y="243556"/>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1"/>
                </a:solidFill>
                <a:latin typeface="Times New Roman" panose="02020603050405020304" pitchFamily="18" charset="0"/>
                <a:cs typeface="Times New Roman" panose="02020603050405020304" pitchFamily="18" charset="0"/>
              </a:rPr>
              <a:t>Pros and Cons. of SSB</a:t>
            </a:r>
          </a:p>
        </p:txBody>
      </p:sp>
      <p:sp>
        <p:nvSpPr>
          <p:cNvPr id="3" name="Content Placeholder 2"/>
          <p:cNvSpPr txBox="1">
            <a:spLocks/>
          </p:cNvSpPr>
          <p:nvPr/>
        </p:nvSpPr>
        <p:spPr>
          <a:xfrm>
            <a:off x="397482" y="865293"/>
            <a:ext cx="11376984" cy="3263504"/>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200">
                <a:latin typeface="Times New Roman" panose="02020603050405020304" pitchFamily="18" charset="0"/>
                <a:cs typeface="Times New Roman" panose="02020603050405020304" pitchFamily="18" charset="0"/>
              </a:rPr>
              <a:t>Advantages</a:t>
            </a:r>
          </a:p>
          <a:p>
            <a:pPr lvl="1"/>
            <a:r>
              <a:rPr lang="en-US" sz="11200">
                <a:latin typeface="Times New Roman" panose="02020603050405020304" pitchFamily="18" charset="0"/>
                <a:cs typeface="Times New Roman" panose="02020603050405020304" pitchFamily="18" charset="0"/>
              </a:rPr>
              <a:t>Half the bandwidth is required compared to AM-DSB signals</a:t>
            </a:r>
          </a:p>
          <a:p>
            <a:endParaRPr lang="en-US" sz="11200">
              <a:latin typeface="Times New Roman" panose="02020603050405020304" pitchFamily="18" charset="0"/>
              <a:cs typeface="Times New Roman" panose="02020603050405020304" pitchFamily="18" charset="0"/>
            </a:endParaRPr>
          </a:p>
          <a:p>
            <a:pPr lvl="1"/>
            <a:r>
              <a:rPr lang="en-US" sz="11200">
                <a:latin typeface="Times New Roman" panose="02020603050405020304" pitchFamily="18" charset="0"/>
                <a:cs typeface="Times New Roman" panose="02020603050405020304" pitchFamily="18" charset="0"/>
              </a:rPr>
              <a:t>Due to suppression of carrier and one sideband power is saved</a:t>
            </a:r>
          </a:p>
          <a:p>
            <a:endParaRPr lang="en-US" sz="11200">
              <a:latin typeface="Times New Roman" panose="02020603050405020304" pitchFamily="18" charset="0"/>
              <a:cs typeface="Times New Roman" panose="02020603050405020304" pitchFamily="18" charset="0"/>
            </a:endParaRPr>
          </a:p>
          <a:p>
            <a:pPr lvl="1"/>
            <a:r>
              <a:rPr lang="en-US" sz="11200">
                <a:latin typeface="Times New Roman" panose="02020603050405020304" pitchFamily="18" charset="0"/>
                <a:cs typeface="Times New Roman" panose="02020603050405020304" pitchFamily="18" charset="0"/>
              </a:rPr>
              <a:t>Reduced noise interference due to the reduced bandwidth</a:t>
            </a:r>
          </a:p>
          <a:p>
            <a:endParaRPr lang="en-US" sz="11200">
              <a:latin typeface="Times New Roman" panose="02020603050405020304" pitchFamily="18" charset="0"/>
              <a:cs typeface="Times New Roman" panose="02020603050405020304" pitchFamily="18" charset="0"/>
            </a:endParaRPr>
          </a:p>
          <a:p>
            <a:pPr marL="0" indent="0">
              <a:buNone/>
            </a:pPr>
            <a:r>
              <a:rPr lang="en-US" sz="11200">
                <a:latin typeface="Times New Roman" panose="02020603050405020304" pitchFamily="18" charset="0"/>
                <a:cs typeface="Times New Roman" panose="02020603050405020304" pitchFamily="18" charset="0"/>
              </a:rPr>
              <a:t>Disadvantages</a:t>
            </a:r>
          </a:p>
          <a:p>
            <a:pPr lvl="1"/>
            <a:r>
              <a:rPr lang="en-US" sz="11200">
                <a:latin typeface="Times New Roman" panose="02020603050405020304" pitchFamily="18" charset="0"/>
                <a:cs typeface="Times New Roman" panose="02020603050405020304" pitchFamily="18" charset="0"/>
              </a:rPr>
              <a:t>The generation and reception of SSB signals are complex</a:t>
            </a:r>
          </a:p>
          <a:p>
            <a:endParaRPr lang="en-US" sz="11200">
              <a:latin typeface="Times New Roman" panose="02020603050405020304" pitchFamily="18" charset="0"/>
              <a:cs typeface="Times New Roman" panose="02020603050405020304" pitchFamily="18" charset="0"/>
            </a:endParaRPr>
          </a:p>
          <a:p>
            <a:pPr lvl="1"/>
            <a:r>
              <a:rPr lang="en-US" sz="11200">
                <a:latin typeface="Times New Roman" panose="02020603050405020304" pitchFamily="18" charset="0"/>
                <a:cs typeface="Times New Roman" panose="02020603050405020304" pitchFamily="18" charset="0"/>
              </a:rPr>
              <a:t>SSB transmitter and receiver need to have an excellent frequency stability</a:t>
            </a:r>
          </a:p>
          <a:p>
            <a:endParaRPr lang="en-US" sz="11200">
              <a:latin typeface="Times New Roman" panose="02020603050405020304" pitchFamily="18" charset="0"/>
              <a:cs typeface="Times New Roman" panose="02020603050405020304" pitchFamily="18" charset="0"/>
            </a:endParaRPr>
          </a:p>
          <a:p>
            <a:pPr lvl="1"/>
            <a:r>
              <a:rPr lang="en-US" sz="11200">
                <a:latin typeface="Times New Roman" panose="02020603050405020304" pitchFamily="18" charset="0"/>
                <a:cs typeface="Times New Roman" panose="02020603050405020304" pitchFamily="18" charset="0"/>
              </a:rPr>
              <a:t>SSB modulation is highly complex and expensive to implement</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098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45" y="1359930"/>
            <a:ext cx="10093123" cy="461665"/>
          </a:xfrm>
          <a:prstGeom prst="rect">
            <a:avLst/>
          </a:prstGeom>
          <a:noFill/>
        </p:spPr>
        <p:txBody>
          <a:bodyPr wrap="square" rtlCol="0">
            <a:spAutoFit/>
          </a:bodyPr>
          <a:lstStyle/>
          <a:p>
            <a:r>
              <a:rPr lang="en-US" sz="2400" b="1">
                <a:latin typeface="Arial" panose="020B0604020202020204" pitchFamily="34" charset="0"/>
                <a:cs typeface="Arial" panose="020B0604020202020204" pitchFamily="34" charset="0"/>
              </a:rPr>
              <a:t>Necessity of Modulation</a:t>
            </a:r>
          </a:p>
        </p:txBody>
      </p:sp>
      <mc:AlternateContent xmlns:mc="http://schemas.openxmlformats.org/markup-compatibility/2006">
        <mc:Choice xmlns:a14="http://schemas.microsoft.com/office/drawing/2010/main" Requires="a14">
          <p:sp>
            <p:nvSpPr>
              <p:cNvPr id="3" name="TextBox 2"/>
              <p:cNvSpPr txBox="1"/>
              <p:nvPr/>
            </p:nvSpPr>
            <p:spPr>
              <a:xfrm>
                <a:off x="218971" y="1858843"/>
                <a:ext cx="6424104" cy="41984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a:latin typeface="Arial" panose="020B0604020202020204" pitchFamily="34" charset="0"/>
                    <a:cs typeface="Arial" panose="020B0604020202020204" pitchFamily="34" charset="0"/>
                  </a:rPr>
                  <a:t>To reduce the size of the antenna</a:t>
                </a:r>
              </a:p>
              <a:p>
                <a:pPr>
                  <a:spcAft>
                    <a:spcPts val="600"/>
                  </a:spcAft>
                </a:pPr>
                <a:r>
                  <a:rPr lang="en-US" sz="2400">
                    <a:latin typeface="Arial" panose="020B0604020202020204" pitchFamily="34"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cs typeface="Arial" panose="020B0604020202020204" pitchFamily="34" charset="0"/>
                      </a:rPr>
                      <m:t>𝐿</m:t>
                    </m:r>
                    <m:r>
                      <a:rPr lang="en-US" sz="2400" i="1" smtClean="0">
                        <a:latin typeface="Cambria Math" panose="02040503050406030204" pitchFamily="18" charset="0"/>
                        <a:ea typeface="Cambria Math" panose="02040503050406030204" pitchFamily="18" charset="0"/>
                        <a:cs typeface="Arial" panose="020B0604020202020204" pitchFamily="34" charset="0"/>
                      </a:rPr>
                      <m:t>∝</m:t>
                    </m:r>
                    <m:r>
                      <a:rPr lang="en-US" sz="2400" i="1" smtClean="0">
                        <a:latin typeface="Cambria Math" panose="02040503050406030204" pitchFamily="18" charset="0"/>
                        <a:ea typeface="Cambria Math" panose="02040503050406030204" pitchFamily="18" charset="0"/>
                        <a:cs typeface="Arial" panose="020B0604020202020204" pitchFamily="34" charset="0"/>
                      </a:rPr>
                      <m:t>𝜆</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𝑎𝑛𝑑</m:t>
                    </m:r>
                    <m:r>
                      <a:rPr lang="en-US" sz="2400" b="0" i="1" smtClean="0">
                        <a:latin typeface="Cambria Math" panose="02040503050406030204" pitchFamily="18" charset="0"/>
                        <a:ea typeface="Cambria Math" panose="02040503050406030204" pitchFamily="18" charset="0"/>
                        <a:cs typeface="Arial" panose="020B0604020202020204" pitchFamily="34" charset="0"/>
                      </a:rPr>
                      <m:t> </m:t>
                    </m:r>
                    <m:r>
                      <a:rPr lang="en-US" sz="2400" b="0" i="1" smtClean="0">
                        <a:latin typeface="Cambria Math" panose="02040503050406030204" pitchFamily="18" charset="0"/>
                        <a:ea typeface="Cambria Math" panose="02040503050406030204" pitchFamily="18" charset="0"/>
                        <a:cs typeface="Arial" panose="020B0604020202020204" pitchFamily="34" charset="0"/>
                      </a:rPr>
                      <m:t>𝜆</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f>
                      <m:fPr>
                        <m:ctrlPr>
                          <a:rPr lang="en-US" sz="2400" b="0" i="1" smtClean="0">
                            <a:latin typeface="Cambria Math" panose="02040503050406030204" pitchFamily="18" charset="0"/>
                            <a:ea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ea typeface="Cambria Math" panose="02040503050406030204" pitchFamily="18" charset="0"/>
                            <a:cs typeface="Arial" panose="020B0604020202020204" pitchFamily="34" charset="0"/>
                          </a:rPr>
                          <m:t>𝑐</m:t>
                        </m:r>
                      </m:num>
                      <m:den>
                        <m:r>
                          <a:rPr lang="en-US" sz="2400" b="0" i="1" smtClean="0">
                            <a:latin typeface="Cambria Math" panose="02040503050406030204" pitchFamily="18" charset="0"/>
                            <a:ea typeface="Cambria Math" panose="02040503050406030204" pitchFamily="18" charset="0"/>
                            <a:cs typeface="Arial" panose="020B0604020202020204" pitchFamily="34" charset="0"/>
                          </a:rPr>
                          <m:t>𝑓</m:t>
                        </m:r>
                      </m:den>
                    </m:f>
                  </m:oMath>
                </a14:m>
                <a:endParaRPr lang="en-US" sz="2400">
                  <a:latin typeface="Arial" panose="020B0604020202020204" pitchFamily="34" charset="0"/>
                  <a:cs typeface="Arial" panose="020B0604020202020204" pitchFamily="34" charset="0"/>
                </a:endParaRPr>
              </a:p>
              <a:p>
                <a:pPr marL="285750" indent="-285750">
                  <a:spcAft>
                    <a:spcPts val="600"/>
                  </a:spcAft>
                  <a:buFont typeface="Arial" panose="020B0604020202020204" pitchFamily="34" charset="0"/>
                  <a:buChar char="•"/>
                </a:pPr>
                <a:r>
                  <a:rPr lang="en-US" sz="2400">
                    <a:latin typeface="Arial" panose="020B0604020202020204" pitchFamily="34" charset="0"/>
                    <a:cs typeface="Arial" panose="020B0604020202020204" pitchFamily="34" charset="0"/>
                  </a:rPr>
                  <a:t>To reduce the interference</a:t>
                </a:r>
              </a:p>
              <a:p>
                <a:pPr marL="285750" indent="-285750">
                  <a:spcAft>
                    <a:spcPts val="600"/>
                  </a:spcAft>
                  <a:buFont typeface="Arial" panose="020B0604020202020204" pitchFamily="34" charset="0"/>
                  <a:buChar char="•"/>
                </a:pPr>
                <a:r>
                  <a:rPr lang="en-US" sz="2400">
                    <a:latin typeface="Arial" panose="020B0604020202020204" pitchFamily="34" charset="0"/>
                    <a:cs typeface="Arial" panose="020B0604020202020204" pitchFamily="34" charset="0"/>
                  </a:rPr>
                  <a:t>To improve SNR</a:t>
                </a:r>
              </a:p>
              <a:p>
                <a:pPr>
                  <a:spcAft>
                    <a:spcPts val="600"/>
                  </a:spcAft>
                </a:pPr>
                <a:r>
                  <a:rPr lang="en-US" sz="2400">
                    <a:latin typeface="Arial" panose="020B0604020202020204" pitchFamily="34" charset="0"/>
                    <a:cs typeface="Arial" panose="020B0604020202020204" pitchFamily="34" charset="0"/>
                  </a:rPr>
                  <a:t>SNR= power of signal/power of noise signal</a:t>
                </a:r>
              </a:p>
              <a:p>
                <a:pPr>
                  <a:spcAft>
                    <a:spcPts val="600"/>
                  </a:spcAft>
                </a:pPr>
                <a:r>
                  <a:rPr lang="en-US" sz="2400">
                    <a:latin typeface="Arial" panose="020B0604020202020204" pitchFamily="34" charset="0"/>
                    <a:cs typeface="Arial" panose="020B0604020202020204" pitchFamily="34" charset="0"/>
                  </a:rPr>
                  <a:t>Ex: Without modulation  1mW/0.1mW =10</a:t>
                </a:r>
              </a:p>
              <a:p>
                <a:pPr>
                  <a:spcAft>
                    <a:spcPts val="600"/>
                  </a:spcAft>
                </a:pPr>
                <a:r>
                  <a:rPr lang="en-US" sz="2400">
                    <a:latin typeface="Arial" panose="020B0604020202020204" pitchFamily="34" charset="0"/>
                    <a:cs typeface="Arial" panose="020B0604020202020204" pitchFamily="34" charset="0"/>
                  </a:rPr>
                  <a:t>With modulation 1mW/0.01mW= 100</a:t>
                </a:r>
              </a:p>
              <a:p>
                <a:pPr marL="285750" indent="-285750">
                  <a:spcAft>
                    <a:spcPts val="600"/>
                  </a:spcAft>
                  <a:buFont typeface="Arial" panose="020B0604020202020204" pitchFamily="34" charset="0"/>
                  <a:buChar char="•"/>
                </a:pPr>
                <a:r>
                  <a:rPr lang="en-US" sz="2400">
                    <a:latin typeface="Arial" panose="020B0604020202020204" pitchFamily="34" charset="0"/>
                    <a:cs typeface="Arial" panose="020B0604020202020204" pitchFamily="34" charset="0"/>
                  </a:rPr>
                  <a:t>To allow multiplexing of the signals</a:t>
                </a:r>
              </a:p>
              <a:p>
                <a:pPr marL="285750" indent="-285750">
                  <a:spcAft>
                    <a:spcPts val="600"/>
                  </a:spcAft>
                  <a:buFont typeface="Arial" panose="020B0604020202020204" pitchFamily="34" charset="0"/>
                  <a:buChar char="•"/>
                </a:pPr>
                <a:r>
                  <a:rPr lang="en-US" sz="2400">
                    <a:latin typeface="Arial" panose="020B0604020202020204" pitchFamily="34" charset="0"/>
                    <a:cs typeface="Arial" panose="020B0604020202020204" pitchFamily="34" charset="0"/>
                  </a:rPr>
                  <a:t>Optimizes bandwidth utilization</a:t>
                </a:r>
              </a:p>
            </p:txBody>
          </p:sp>
        </mc:Choice>
        <mc:Fallback>
          <p:sp>
            <p:nvSpPr>
              <p:cNvPr id="3" name="TextBox 2"/>
              <p:cNvSpPr txBox="1">
                <a:spLocks noRot="1" noChangeAspect="1" noMove="1" noResize="1" noEditPoints="1" noAdjustHandles="1" noChangeArrowheads="1" noChangeShapeType="1" noTextEdit="1"/>
              </p:cNvSpPr>
              <p:nvPr/>
            </p:nvSpPr>
            <p:spPr>
              <a:xfrm>
                <a:off x="218971" y="1858843"/>
                <a:ext cx="6424104" cy="4198457"/>
              </a:xfrm>
              <a:prstGeom prst="rect">
                <a:avLst/>
              </a:prstGeom>
              <a:blipFill>
                <a:blip r:embed="rId3"/>
                <a:stretch>
                  <a:fillRect l="-1518" t="-1016" b="-2467"/>
                </a:stretch>
              </a:blipFill>
            </p:spPr>
            <p:txBody>
              <a:bodyPr/>
              <a:lstStyle/>
              <a:p>
                <a:r>
                  <a:rPr lang="en-US">
                    <a:noFill/>
                  </a:rPr>
                  <a:t> </a:t>
                </a:r>
              </a:p>
            </p:txBody>
          </p:sp>
        </mc:Fallback>
      </mc:AlternateContent>
      <p:sp>
        <p:nvSpPr>
          <p:cNvPr id="4" name="Rectangle 3"/>
          <p:cNvSpPr/>
          <p:nvPr/>
        </p:nvSpPr>
        <p:spPr>
          <a:xfrm>
            <a:off x="162045" y="122353"/>
            <a:ext cx="11528385" cy="1200329"/>
          </a:xfrm>
          <a:prstGeom prst="rect">
            <a:avLst/>
          </a:prstGeom>
        </p:spPr>
        <p:txBody>
          <a:bodyPr wrap="square">
            <a:spAutoFit/>
          </a:bodyPr>
          <a:lstStyle/>
          <a:p>
            <a:pPr>
              <a:spcAft>
                <a:spcPts val="600"/>
              </a:spcAft>
            </a:pPr>
            <a:r>
              <a:rPr lang="en-US" sz="2400" b="1">
                <a:latin typeface="Arial" panose="020B0604020202020204" pitchFamily="34" charset="0"/>
                <a:cs typeface="Arial" panose="020B0604020202020204" pitchFamily="34" charset="0"/>
              </a:rPr>
              <a:t>Modulation- (</a:t>
            </a:r>
            <a:r>
              <a:rPr lang="en-US" sz="2400" b="1" err="1">
                <a:latin typeface="Arial" panose="020B0604020202020204" pitchFamily="34" charset="0"/>
                <a:cs typeface="Arial" panose="020B0604020202020204" pitchFamily="34" charset="0"/>
              </a:rPr>
              <a:t>Tx</a:t>
            </a:r>
            <a:r>
              <a:rPr lang="en-US" sz="2400" b="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alters</a:t>
            </a:r>
            <a:r>
              <a:rPr lang="en-US" sz="2400" b="1">
                <a:latin typeface="Arial" panose="020B0604020202020204" pitchFamily="34" charset="0"/>
                <a:cs typeface="Arial" panose="020B0604020202020204" pitchFamily="34" charset="0"/>
              </a:rPr>
              <a:t> </a:t>
            </a:r>
            <a:r>
              <a:rPr lang="en-US" sz="2400">
                <a:latin typeface="Arial" panose="020B0604020202020204" pitchFamily="34" charset="0"/>
                <a:cs typeface="Arial" panose="020B0604020202020204" pitchFamily="34" charset="0"/>
              </a:rPr>
              <a:t>a high-frequency carrier signal's properties with a lower-frequency information signal, enabling long-distance transmission through various media and channels.  </a:t>
            </a:r>
            <a:endParaRPr lang="en-US" sz="2400"/>
          </a:p>
        </p:txBody>
      </p:sp>
      <p:pic>
        <p:nvPicPr>
          <p:cNvPr id="5" name="Picture 4"/>
          <p:cNvPicPr>
            <a:picLocks noChangeAspect="1"/>
          </p:cNvPicPr>
          <p:nvPr/>
        </p:nvPicPr>
        <p:blipFill>
          <a:blip r:embed="rId4"/>
          <a:stretch>
            <a:fillRect/>
          </a:stretch>
        </p:blipFill>
        <p:spPr>
          <a:xfrm>
            <a:off x="6643075" y="1085720"/>
            <a:ext cx="4781136" cy="2164188"/>
          </a:xfrm>
          <a:prstGeom prst="rect">
            <a:avLst/>
          </a:prstGeom>
        </p:spPr>
      </p:pic>
      <p:pic>
        <p:nvPicPr>
          <p:cNvPr id="6" name="Picture 5"/>
          <p:cNvPicPr>
            <a:picLocks noChangeAspect="1"/>
          </p:cNvPicPr>
          <p:nvPr/>
        </p:nvPicPr>
        <p:blipFill>
          <a:blip r:embed="rId5"/>
          <a:stretch>
            <a:fillRect/>
          </a:stretch>
        </p:blipFill>
        <p:spPr>
          <a:xfrm>
            <a:off x="7203070" y="3955374"/>
            <a:ext cx="3943350" cy="2571750"/>
          </a:xfrm>
          <a:prstGeom prst="rect">
            <a:avLst/>
          </a:prstGeom>
        </p:spPr>
      </p:pic>
      <p:sp>
        <p:nvSpPr>
          <p:cNvPr id="7" name="TextBox 6"/>
          <p:cNvSpPr txBox="1"/>
          <p:nvPr/>
        </p:nvSpPr>
        <p:spPr>
          <a:xfrm>
            <a:off x="5384036" y="3482766"/>
            <a:ext cx="7581417" cy="369332"/>
          </a:xfrm>
          <a:prstGeom prst="rect">
            <a:avLst/>
          </a:prstGeom>
          <a:noFill/>
        </p:spPr>
        <p:txBody>
          <a:bodyPr wrap="square" rtlCol="0">
            <a:spAutoFit/>
          </a:bodyPr>
          <a:lstStyle/>
          <a:p>
            <a:pPr algn="ctr"/>
            <a:r>
              <a:rPr lang="en-US">
                <a:latin typeface="Arial" panose="020B0604020202020204" pitchFamily="34" charset="0"/>
                <a:cs typeface="Arial" panose="020B0604020202020204" pitchFamily="34" charset="0"/>
              </a:rPr>
              <a:t>Fig. 4 Basic block diagram of modulation </a:t>
            </a:r>
            <a:r>
              <a:rPr lang="en-US" sz="1200">
                <a:latin typeface="Arial" panose="020B0604020202020204" pitchFamily="34" charset="0"/>
                <a:cs typeface="Arial" panose="020B0604020202020204" pitchFamily="34" charset="0"/>
              </a:rPr>
              <a:t>[6]</a:t>
            </a:r>
          </a:p>
        </p:txBody>
      </p:sp>
      <p:sp>
        <p:nvSpPr>
          <p:cNvPr id="8" name="TextBox 7"/>
          <p:cNvSpPr txBox="1"/>
          <p:nvPr/>
        </p:nvSpPr>
        <p:spPr>
          <a:xfrm>
            <a:off x="6643075" y="6342395"/>
            <a:ext cx="5548925" cy="369332"/>
          </a:xfrm>
          <a:prstGeom prst="rect">
            <a:avLst/>
          </a:prstGeom>
          <a:solidFill>
            <a:schemeClr val="bg1"/>
          </a:solidFill>
        </p:spPr>
        <p:txBody>
          <a:bodyPr wrap="square" rtlCol="0">
            <a:spAutoFit/>
          </a:bodyPr>
          <a:lstStyle/>
          <a:p>
            <a:pPr algn="ctr"/>
            <a:r>
              <a:rPr lang="en-US">
                <a:latin typeface="Arial" panose="020B0604020202020204" pitchFamily="34" charset="0"/>
                <a:cs typeface="Arial" panose="020B0604020202020204" pitchFamily="34" charset="0"/>
              </a:rPr>
              <a:t>Fig. 5 Amplitude modulation </a:t>
            </a:r>
            <a:r>
              <a:rPr lang="en-US" sz="1200">
                <a:latin typeface="Arial" panose="020B0604020202020204" pitchFamily="34" charset="0"/>
                <a:cs typeface="Arial" panose="020B0604020202020204" pitchFamily="34" charset="0"/>
              </a:rPr>
              <a:t>[6]</a:t>
            </a:r>
          </a:p>
        </p:txBody>
      </p:sp>
    </p:spTree>
    <p:extLst>
      <p:ext uri="{BB962C8B-B14F-4D97-AF65-F5344CB8AC3E}">
        <p14:creationId xmlns:p14="http://schemas.microsoft.com/office/powerpoint/2010/main" val="4141597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199" y="205977"/>
            <a:ext cx="11494002" cy="141381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chemeClr val="accent1"/>
                </a:solidFill>
                <a:latin typeface="Times New Roman" panose="02020603050405020304" pitchFamily="18" charset="0"/>
                <a:cs typeface="Times New Roman" panose="02020603050405020304" pitchFamily="18" charset="0"/>
              </a:rPr>
              <a:t>Applications of SSB</a:t>
            </a:r>
          </a:p>
        </p:txBody>
      </p:sp>
      <p:sp>
        <p:nvSpPr>
          <p:cNvPr id="3" name="Content Placeholder 2"/>
          <p:cNvSpPr txBox="1">
            <a:spLocks/>
          </p:cNvSpPr>
          <p:nvPr/>
        </p:nvSpPr>
        <p:spPr>
          <a:xfrm>
            <a:off x="628650" y="1369218"/>
            <a:ext cx="11433914" cy="53823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atin typeface="Times New Roman" panose="02020603050405020304" pitchFamily="18" charset="0"/>
                <a:cs typeface="Times New Roman" panose="02020603050405020304" pitchFamily="18" charset="0"/>
              </a:rPr>
              <a:t>Used at HF segment of the spectrum</a:t>
            </a:r>
          </a:p>
          <a:p>
            <a:pPr marL="0" indent="0" algn="just">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endParaRPr lang="en-US" sz="2400">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SSB modulation is used in applications where power saving is required </a:t>
            </a:r>
          </a:p>
          <a:p>
            <a:pPr marL="0" indent="0" algn="just">
              <a:buNone/>
            </a:pPr>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SSB is also used in low bandwidth required applications (</a:t>
            </a:r>
            <a:r>
              <a:rPr lang="en-US" err="1">
                <a:latin typeface="Times New Roman" panose="02020603050405020304" pitchFamily="18" charset="0"/>
                <a:cs typeface="Times New Roman" panose="02020603050405020304" pitchFamily="18" charset="0"/>
              </a:rPr>
              <a:t>eg</a:t>
            </a:r>
            <a:r>
              <a:rPr lang="en-US">
                <a:latin typeface="Times New Roman" panose="02020603050405020304" pitchFamily="18" charset="0"/>
                <a:cs typeface="Times New Roman" panose="02020603050405020304" pitchFamily="18" charset="0"/>
              </a:rPr>
              <a:t>: point-to-point communication, telemetry, military applications, radio navigation </a:t>
            </a:r>
            <a:r>
              <a:rPr lang="en-US" err="1">
                <a:latin typeface="Times New Roman" panose="02020603050405020304" pitchFamily="18" charset="0"/>
                <a:cs typeface="Times New Roman" panose="02020603050405020304" pitchFamily="18" charset="0"/>
              </a:rPr>
              <a:t>etc</a:t>
            </a:r>
            <a:r>
              <a:rPr lang="en-US">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1556C971-941F-A1CB-6048-3FF683C655D6}"/>
              </a:ext>
            </a:extLst>
          </p:cNvPr>
          <p:cNvPicPr>
            <a:picLocks noChangeAspect="1"/>
          </p:cNvPicPr>
          <p:nvPr/>
        </p:nvPicPr>
        <p:blipFill>
          <a:blip r:embed="rId2"/>
          <a:stretch>
            <a:fillRect/>
          </a:stretch>
        </p:blipFill>
        <p:spPr>
          <a:xfrm>
            <a:off x="10497854" y="0"/>
            <a:ext cx="1256723" cy="1712376"/>
          </a:xfrm>
          <a:prstGeom prst="rect">
            <a:avLst/>
          </a:prstGeom>
        </p:spPr>
      </p:pic>
      <p:sp>
        <p:nvSpPr>
          <p:cNvPr id="5" name="TextBox 4">
            <a:extLst>
              <a:ext uri="{FF2B5EF4-FFF2-40B4-BE49-F238E27FC236}">
                <a16:creationId xmlns:a16="http://schemas.microsoft.com/office/drawing/2014/main" id="{8CA341D7-9D61-6264-0B8D-463870AB0238}"/>
              </a:ext>
            </a:extLst>
          </p:cNvPr>
          <p:cNvSpPr txBox="1"/>
          <p:nvPr/>
        </p:nvSpPr>
        <p:spPr>
          <a:xfrm>
            <a:off x="1146868" y="1777955"/>
            <a:ext cx="10710136" cy="1815882"/>
          </a:xfrm>
          <a:prstGeom prst="rect">
            <a:avLst/>
          </a:prstGeom>
          <a:noFill/>
        </p:spPr>
        <p:txBody>
          <a:bodyPr wrap="square">
            <a:spAutoFit/>
          </a:bodyPr>
          <a:lstStyle/>
          <a:p>
            <a:r>
              <a:rPr lang="en-US" sz="2800">
                <a:latin typeface="Times New Roman" panose="02020603050405020304" pitchFamily="18" charset="0"/>
                <a:cs typeface="Times New Roman" panose="02020603050405020304" pitchFamily="18" charset="0"/>
              </a:rPr>
              <a:t>When single-sideband is used in amateur radio voice communications, it is common practice that for frequencies below 10 MHz, lower sideband (LSB) is used and for frequencies of 10 MHz and above, upper sideband (USB) is used</a:t>
            </a:r>
            <a:endParaRPr lang="en-IN"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8288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B592AD4-845E-9A28-AFAE-F288617075F3}"/>
              </a:ext>
            </a:extLst>
          </p:cNvPr>
          <p:cNvPicPr>
            <a:picLocks noChangeAspect="1" noChangeArrowheads="1"/>
          </p:cNvPicPr>
          <p:nvPr/>
        </p:nvPicPr>
        <p:blipFill>
          <a:blip r:embed="rId2"/>
          <a:srcRect l="-601" t="649" r="701"/>
          <a:stretch/>
        </p:blipFill>
        <p:spPr bwMode="auto">
          <a:xfrm>
            <a:off x="591752" y="778139"/>
            <a:ext cx="11013109" cy="1687326"/>
          </a:xfrm>
          <a:prstGeom prst="rect">
            <a:avLst/>
          </a:prstGeom>
          <a:noFill/>
          <a:ln w="9525">
            <a:solidFill>
              <a:schemeClr val="accent1"/>
            </a:solidFill>
            <a:miter lim="800000"/>
            <a:headEnd/>
            <a:tailEnd/>
          </a:ln>
          <a:effectLst/>
        </p:spPr>
      </p:pic>
    </p:spTree>
    <p:extLst>
      <p:ext uri="{BB962C8B-B14F-4D97-AF65-F5344CB8AC3E}">
        <p14:creationId xmlns:p14="http://schemas.microsoft.com/office/powerpoint/2010/main" val="143043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8171" y="964351"/>
            <a:ext cx="11081359" cy="1384995"/>
          </a:xfrm>
          <a:prstGeom prst="rect">
            <a:avLst/>
          </a:prstGeom>
        </p:spPr>
        <p:txBody>
          <a:bodyPr wrap="square">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PAL is a composite video because luminance (</a:t>
            </a:r>
            <a:r>
              <a:rPr lang="en-US" sz="2800" err="1">
                <a:latin typeface="Times New Roman" panose="02020603050405020304" pitchFamily="18" charset="0"/>
                <a:cs typeface="Times New Roman" panose="02020603050405020304" pitchFamily="18" charset="0"/>
              </a:rPr>
              <a:t>luma</a:t>
            </a:r>
            <a:r>
              <a:rPr lang="en-US" sz="2800">
                <a:latin typeface="Times New Roman" panose="02020603050405020304" pitchFamily="18" charset="0"/>
                <a:cs typeface="Times New Roman" panose="02020603050405020304" pitchFamily="18" charset="0"/>
              </a:rPr>
              <a:t>, monochrome image) and chrominance (</a:t>
            </a:r>
            <a:r>
              <a:rPr lang="en-US" sz="2800" err="1">
                <a:latin typeface="Times New Roman" panose="02020603050405020304" pitchFamily="18" charset="0"/>
                <a:cs typeface="Times New Roman" panose="02020603050405020304" pitchFamily="18" charset="0"/>
              </a:rPr>
              <a:t>chroma</a:t>
            </a:r>
            <a:r>
              <a:rPr lang="en-US" sz="2800">
                <a:latin typeface="Times New Roman" panose="02020603050405020304" pitchFamily="18" charset="0"/>
                <a:cs typeface="Times New Roman" panose="02020603050405020304" pitchFamily="18" charset="0"/>
              </a:rPr>
              <a:t>, color applied to the monochrome image) are transmitted as one signal.</a:t>
            </a:r>
          </a:p>
        </p:txBody>
      </p:sp>
      <p:pic>
        <p:nvPicPr>
          <p:cNvPr id="3" name="Picture 2"/>
          <p:cNvPicPr>
            <a:picLocks noChangeAspect="1"/>
          </p:cNvPicPr>
          <p:nvPr/>
        </p:nvPicPr>
        <p:blipFill>
          <a:blip r:embed="rId2"/>
          <a:stretch>
            <a:fillRect/>
          </a:stretch>
        </p:blipFill>
        <p:spPr>
          <a:xfrm>
            <a:off x="1419815" y="2602494"/>
            <a:ext cx="7093454" cy="3298456"/>
          </a:xfrm>
          <a:prstGeom prst="rect">
            <a:avLst/>
          </a:prstGeom>
        </p:spPr>
      </p:pic>
      <p:sp>
        <p:nvSpPr>
          <p:cNvPr id="4" name="Rectangle 3"/>
          <p:cNvSpPr/>
          <p:nvPr/>
        </p:nvSpPr>
        <p:spPr>
          <a:xfrm>
            <a:off x="229348" y="187983"/>
            <a:ext cx="7698774" cy="523220"/>
          </a:xfrm>
          <a:prstGeom prst="rect">
            <a:avLst/>
          </a:prstGeom>
        </p:spPr>
        <p:txBody>
          <a:bodyPr wrap="none">
            <a:spAutoFit/>
          </a:bodyPr>
          <a:lstStyle/>
          <a:p>
            <a:r>
              <a:rPr lang="en-US" sz="2800" b="1">
                <a:solidFill>
                  <a:srgbClr val="202122"/>
                </a:solidFill>
                <a:latin typeface="Times New Roman" panose="02020603050405020304" pitchFamily="18" charset="0"/>
                <a:cs typeface="Times New Roman" panose="02020603050405020304" pitchFamily="18" charset="0"/>
              </a:rPr>
              <a:t>Phase Alternating Line</a:t>
            </a:r>
            <a:r>
              <a:rPr lang="en-US" sz="2800">
                <a:solidFill>
                  <a:srgbClr val="202122"/>
                </a:solidFill>
                <a:latin typeface="Times New Roman" panose="02020603050405020304" pitchFamily="18" charset="0"/>
                <a:cs typeface="Times New Roman" panose="02020603050405020304" pitchFamily="18" charset="0"/>
              </a:rPr>
              <a:t> (</a:t>
            </a:r>
            <a:r>
              <a:rPr lang="en-US" sz="2800" b="1">
                <a:solidFill>
                  <a:srgbClr val="202122"/>
                </a:solidFill>
                <a:latin typeface="Times New Roman" panose="02020603050405020304" pitchFamily="18" charset="0"/>
                <a:cs typeface="Times New Roman" panose="02020603050405020304" pitchFamily="18" charset="0"/>
              </a:rPr>
              <a:t>PAL</a:t>
            </a:r>
            <a:r>
              <a:rPr lang="en-US" sz="2800">
                <a:solidFill>
                  <a:srgbClr val="202122"/>
                </a:solidFill>
                <a:latin typeface="Times New Roman" panose="02020603050405020304" pitchFamily="18" charset="0"/>
                <a:cs typeface="Times New Roman" panose="02020603050405020304" pitchFamily="18" charset="0"/>
              </a:rPr>
              <a:t>)- Video transmission</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8032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22953" y="0"/>
            <a:ext cx="8229600" cy="857250"/>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solidFill>
                  <a:srgbClr val="0070C0"/>
                </a:solidFill>
                <a:latin typeface="Times New Roman" panose="02020603050405020304" pitchFamily="18" charset="0"/>
                <a:cs typeface="Times New Roman" panose="02020603050405020304" pitchFamily="18" charset="0"/>
              </a:rPr>
              <a:t>AM-VSB: Vestigial sideband AM</a:t>
            </a:r>
          </a:p>
        </p:txBody>
      </p:sp>
      <p:sp>
        <p:nvSpPr>
          <p:cNvPr id="3" name="Content Placeholder 2"/>
          <p:cNvSpPr txBox="1">
            <a:spLocks/>
          </p:cNvSpPr>
          <p:nvPr/>
        </p:nvSpPr>
        <p:spPr>
          <a:xfrm>
            <a:off x="317232" y="775131"/>
            <a:ext cx="10993772" cy="443569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atin typeface="Times New Roman" panose="02020603050405020304" pitchFamily="18" charset="0"/>
                <a:cs typeface="Times New Roman" panose="02020603050405020304" pitchFamily="18" charset="0"/>
              </a:rPr>
              <a:t>Created to reduce the spectral requirements of analog TV</a:t>
            </a:r>
          </a:p>
          <a:p>
            <a:pPr>
              <a:lnSpc>
                <a:spcPct val="120000"/>
              </a:lnSpc>
              <a:spcAft>
                <a:spcPts val="600"/>
              </a:spcAft>
            </a:pPr>
            <a:r>
              <a:rPr lang="en-US">
                <a:latin typeface="Times New Roman" panose="02020603050405020304" pitchFamily="18" charset="0"/>
                <a:cs typeface="Times New Roman" panose="02020603050405020304" pitchFamily="18" charset="0"/>
              </a:rPr>
              <a:t>Apply BPF to AM-DSB-TC signals to suppress most of the sidebands to reduce bandwidth</a:t>
            </a:r>
          </a:p>
          <a:p>
            <a:pPr>
              <a:lnSpc>
                <a:spcPct val="120000"/>
              </a:lnSpc>
              <a:spcAft>
                <a:spcPts val="600"/>
              </a:spcAft>
            </a:pPr>
            <a:r>
              <a:rPr lang="en-US">
                <a:latin typeface="Times New Roman" panose="02020603050405020304" pitchFamily="18" charset="0"/>
                <a:cs typeface="Times New Roman" panose="02020603050405020304" pitchFamily="18" charset="0"/>
              </a:rPr>
              <a:t>This partial sideband is called the vestigial sideband</a:t>
            </a:r>
          </a:p>
          <a:p>
            <a:pPr>
              <a:lnSpc>
                <a:spcPct val="120000"/>
              </a:lnSpc>
              <a:spcAft>
                <a:spcPts val="600"/>
              </a:spcAft>
            </a:pPr>
            <a:r>
              <a:rPr lang="en-US">
                <a:latin typeface="Times New Roman" panose="02020603050405020304" pitchFamily="18" charset="0"/>
                <a:cs typeface="Times New Roman" panose="02020603050405020304" pitchFamily="18" charset="0"/>
              </a:rPr>
              <a:t>In VSB, one sideband and a part of the other sideband called vestige is transmitted </a:t>
            </a:r>
          </a:p>
          <a:p>
            <a:pPr>
              <a:lnSpc>
                <a:spcPct val="120000"/>
              </a:lnSpc>
              <a:spcAft>
                <a:spcPts val="600"/>
              </a:spcAft>
            </a:pPr>
            <a:r>
              <a:rPr lang="en-US">
                <a:latin typeface="Times New Roman" panose="02020603050405020304" pitchFamily="18" charset="0"/>
                <a:cs typeface="Times New Roman" panose="02020603050405020304" pitchFamily="18" charset="0"/>
              </a:rPr>
              <a:t>The bandwidth requirement is slightly higher than SSB</a:t>
            </a:r>
          </a:p>
          <a:p>
            <a:pPr marL="257175" indent="-257175">
              <a:lnSpc>
                <a:spcPct val="120000"/>
              </a:lnSpc>
              <a:spcBef>
                <a:spcPct val="20000"/>
              </a:spcBef>
              <a:spcAft>
                <a:spcPts val="600"/>
              </a:spcAft>
              <a:defRPr/>
            </a:pPr>
            <a:r>
              <a:rPr lang="en-US">
                <a:latin typeface="Times New Roman" panose="02020603050405020304" pitchFamily="18" charset="0"/>
                <a:cs typeface="Times New Roman" panose="02020603050405020304" pitchFamily="18" charset="0"/>
              </a:rPr>
              <a:t>VSB is used in the transmission of TV signals</a:t>
            </a:r>
          </a:p>
          <a:p>
            <a:pPr marL="257175" indent="-257175">
              <a:lnSpc>
                <a:spcPct val="120000"/>
              </a:lnSpc>
              <a:spcBef>
                <a:spcPct val="20000"/>
              </a:spcBef>
              <a:spcAft>
                <a:spcPts val="600"/>
              </a:spcAft>
              <a:defRPr/>
            </a:pPr>
            <a:r>
              <a:rPr lang="en-US">
                <a:latin typeface="Times New Roman" panose="02020603050405020304" pitchFamily="18" charset="0"/>
                <a:cs typeface="Times New Roman" panose="02020603050405020304" pitchFamily="18" charset="0"/>
              </a:rPr>
              <a:t>Easy to implement than SSB</a:t>
            </a:r>
          </a:p>
        </p:txBody>
      </p:sp>
    </p:spTree>
    <p:extLst>
      <p:ext uri="{BB962C8B-B14F-4D97-AF65-F5344CB8AC3E}">
        <p14:creationId xmlns:p14="http://schemas.microsoft.com/office/powerpoint/2010/main" val="1827542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What is Vestigial Sideband (VSB) modulation? definition, generation,  performance comparison, advantages, disadvantages and applications of  Vestigial sideband modulation - Electronics Coa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46"/>
            <a:ext cx="6122237" cy="484881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Vestigial Sideband Modulation System (VSB) - EEEGUIDE.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957" y="-25403"/>
            <a:ext cx="4666947" cy="6883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796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1691014" y="0"/>
            <a:ext cx="8642959" cy="5962388"/>
          </a:xfrm>
          <a:prstGeom prst="rect">
            <a:avLst/>
          </a:prstGeom>
          <a:noFill/>
          <a:ln>
            <a:noFill/>
          </a:ln>
        </p:spPr>
      </p:pic>
      <p:sp>
        <p:nvSpPr>
          <p:cNvPr id="3" name="TextBox 2"/>
          <p:cNvSpPr txBox="1">
            <a:spLocks noChangeAspect="1"/>
          </p:cNvSpPr>
          <p:nvPr/>
        </p:nvSpPr>
        <p:spPr>
          <a:xfrm>
            <a:off x="688931" y="5800334"/>
            <a:ext cx="10860066" cy="954107"/>
          </a:xfrm>
          <a:prstGeom prst="rect">
            <a:avLst/>
          </a:prstGeom>
          <a:noFill/>
        </p:spPr>
        <p:txBody>
          <a:bodyPr wrap="square" rtlCol="0">
            <a:spAutoFit/>
          </a:bodyPr>
          <a:lstStyle/>
          <a:p>
            <a:pPr algn="ctr"/>
            <a:r>
              <a:rPr lang="en-US" sz="2800">
                <a:latin typeface="Palatino Linotype" pitchFamily="18" charset="0"/>
              </a:rPr>
              <a:t>Frequency domain plots showing PAL/SECAM TV signal first </a:t>
            </a:r>
          </a:p>
          <a:p>
            <a:pPr algn="ctr"/>
            <a:r>
              <a:rPr lang="en-US" sz="2800">
                <a:latin typeface="Palatino Linotype" pitchFamily="18" charset="0"/>
              </a:rPr>
              <a:t>Being AM-DSB-TC modulated then AM-VSB modulated</a:t>
            </a:r>
          </a:p>
        </p:txBody>
      </p:sp>
    </p:spTree>
    <p:extLst>
      <p:ext uri="{BB962C8B-B14F-4D97-AF65-F5344CB8AC3E}">
        <p14:creationId xmlns:p14="http://schemas.microsoft.com/office/powerpoint/2010/main" val="4252041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D02F3-42DE-2BC2-318B-8F95F382560D}"/>
              </a:ext>
            </a:extLst>
          </p:cNvPr>
          <p:cNvPicPr>
            <a:picLocks noChangeAspect="1"/>
          </p:cNvPicPr>
          <p:nvPr/>
        </p:nvPicPr>
        <p:blipFill>
          <a:blip r:embed="rId2"/>
          <a:stretch>
            <a:fillRect/>
          </a:stretch>
        </p:blipFill>
        <p:spPr>
          <a:xfrm>
            <a:off x="578184" y="275573"/>
            <a:ext cx="11027079" cy="3415350"/>
          </a:xfrm>
          <a:prstGeom prst="rect">
            <a:avLst/>
          </a:prstGeom>
        </p:spPr>
      </p:pic>
      <p:pic>
        <p:nvPicPr>
          <p:cNvPr id="4" name="Picture 3">
            <a:extLst>
              <a:ext uri="{FF2B5EF4-FFF2-40B4-BE49-F238E27FC236}">
                <a16:creationId xmlns:a16="http://schemas.microsoft.com/office/drawing/2014/main" id="{06B0B3D3-948B-522B-D3EC-ED0C3D7E6848}"/>
              </a:ext>
            </a:extLst>
          </p:cNvPr>
          <p:cNvPicPr>
            <a:picLocks noChangeAspect="1"/>
          </p:cNvPicPr>
          <p:nvPr/>
        </p:nvPicPr>
        <p:blipFill>
          <a:blip r:embed="rId3"/>
          <a:stretch>
            <a:fillRect/>
          </a:stretch>
        </p:blipFill>
        <p:spPr>
          <a:xfrm>
            <a:off x="232252" y="4135396"/>
            <a:ext cx="11718942" cy="442867"/>
          </a:xfrm>
          <a:prstGeom prst="rect">
            <a:avLst/>
          </a:prstGeom>
        </p:spPr>
      </p:pic>
    </p:spTree>
    <p:extLst>
      <p:ext uri="{BB962C8B-B14F-4D97-AF65-F5344CB8AC3E}">
        <p14:creationId xmlns:p14="http://schemas.microsoft.com/office/powerpoint/2010/main" val="1807530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E8BE51-9DA8-8D9A-06CE-64444FB1A59E}"/>
              </a:ext>
            </a:extLst>
          </p:cNvPr>
          <p:cNvPicPr>
            <a:picLocks noChangeAspect="1"/>
          </p:cNvPicPr>
          <p:nvPr/>
        </p:nvPicPr>
        <p:blipFill>
          <a:blip r:embed="rId2"/>
          <a:stretch>
            <a:fillRect/>
          </a:stretch>
        </p:blipFill>
        <p:spPr>
          <a:xfrm>
            <a:off x="1" y="187891"/>
            <a:ext cx="12375714" cy="4936381"/>
          </a:xfrm>
          <a:prstGeom prst="rect">
            <a:avLst/>
          </a:prstGeom>
        </p:spPr>
      </p:pic>
    </p:spTree>
    <p:extLst>
      <p:ext uri="{BB962C8B-B14F-4D97-AF65-F5344CB8AC3E}">
        <p14:creationId xmlns:p14="http://schemas.microsoft.com/office/powerpoint/2010/main" val="2771143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36104" y="569233"/>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solidFill>
                  <a:schemeClr val="accent1">
                    <a:lumMod val="75000"/>
                  </a:schemeClr>
                </a:solidFill>
                <a:latin typeface="Times New Roman" pitchFamily="18" charset="0"/>
                <a:cs typeface="Times New Roman" pitchFamily="18" charset="0"/>
              </a:rPr>
              <a:t>AM Demodulation</a:t>
            </a:r>
          </a:p>
        </p:txBody>
      </p:sp>
      <p:sp>
        <p:nvSpPr>
          <p:cNvPr id="3" name="Content Placeholder 2"/>
          <p:cNvSpPr txBox="1">
            <a:spLocks/>
          </p:cNvSpPr>
          <p:nvPr/>
        </p:nvSpPr>
        <p:spPr>
          <a:xfrm>
            <a:off x="332064" y="1776243"/>
            <a:ext cx="11680396" cy="228599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3200" b="1">
                <a:latin typeface="Times New Roman" pitchFamily="18" charset="0"/>
                <a:cs typeface="Times New Roman" pitchFamily="18" charset="0"/>
              </a:rPr>
              <a:t>Coherent</a:t>
            </a:r>
            <a:r>
              <a:rPr lang="en-US" sz="3200">
                <a:latin typeface="Times New Roman" pitchFamily="18" charset="0"/>
                <a:cs typeface="Times New Roman" pitchFamily="18" charset="0"/>
              </a:rPr>
              <a:t> </a:t>
            </a:r>
            <a:r>
              <a:rPr lang="en-US" sz="3200" b="1">
                <a:latin typeface="Times New Roman" pitchFamily="18" charset="0"/>
                <a:cs typeface="Times New Roman" pitchFamily="18" charset="0"/>
              </a:rPr>
              <a:t>demodulation </a:t>
            </a:r>
            <a:r>
              <a:rPr lang="en-US" sz="3200">
                <a:latin typeface="Times New Roman" pitchFamily="18" charset="0"/>
                <a:cs typeface="Times New Roman" pitchFamily="18" charset="0"/>
              </a:rPr>
              <a:t>– </a:t>
            </a:r>
          </a:p>
          <a:p>
            <a:pPr lvl="1" algn="just"/>
            <a:r>
              <a:rPr lang="en-US" sz="3200">
                <a:latin typeface="Times New Roman" pitchFamily="18" charset="0"/>
                <a:cs typeface="Times New Roman" pitchFamily="18" charset="0"/>
              </a:rPr>
              <a:t>which involves synthesizing a sine wave with the same frequency and phase as the carrier of the received signal and using it to demodulate the received signal</a:t>
            </a:r>
          </a:p>
          <a:p>
            <a:pPr algn="just"/>
            <a:endParaRPr lang="en-US" sz="3200">
              <a:latin typeface="Times New Roman" pitchFamily="18" charset="0"/>
              <a:cs typeface="Times New Roman" pitchFamily="18" charset="0"/>
            </a:endParaRPr>
          </a:p>
          <a:p>
            <a:pPr algn="just"/>
            <a:r>
              <a:rPr lang="en-US" sz="3200" b="1">
                <a:latin typeface="Times New Roman" pitchFamily="18" charset="0"/>
                <a:cs typeface="Times New Roman" pitchFamily="18" charset="0"/>
              </a:rPr>
              <a:t>Non-coherent demodulation – </a:t>
            </a:r>
          </a:p>
          <a:p>
            <a:pPr lvl="1" algn="just"/>
            <a:r>
              <a:rPr lang="en-US" sz="3200">
                <a:latin typeface="Times New Roman" pitchFamily="18" charset="0"/>
                <a:cs typeface="Times New Roman" pitchFamily="18" charset="0"/>
              </a:rPr>
              <a:t>The</a:t>
            </a:r>
            <a:r>
              <a:rPr lang="en-US" sz="3200" b="1">
                <a:latin typeface="Times New Roman" pitchFamily="18" charset="0"/>
                <a:cs typeface="Times New Roman" pitchFamily="18" charset="0"/>
              </a:rPr>
              <a:t> </a:t>
            </a:r>
            <a:r>
              <a:rPr lang="en-US" sz="3200">
                <a:latin typeface="Times New Roman" pitchFamily="18" charset="0"/>
                <a:cs typeface="Times New Roman" pitchFamily="18" charset="0"/>
              </a:rPr>
              <a:t>receiver carrier need not be in phase locked with the transmitter carrier</a:t>
            </a:r>
          </a:p>
        </p:txBody>
      </p:sp>
    </p:spTree>
    <p:extLst>
      <p:ext uri="{BB962C8B-B14F-4D97-AF65-F5344CB8AC3E}">
        <p14:creationId xmlns:p14="http://schemas.microsoft.com/office/powerpoint/2010/main" val="8330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6A50-4846-9B79-0383-7B1B5E932118}"/>
              </a:ext>
            </a:extLst>
          </p:cNvPr>
          <p:cNvSpPr txBox="1">
            <a:spLocks/>
          </p:cNvSpPr>
          <p:nvPr/>
        </p:nvSpPr>
        <p:spPr>
          <a:xfrm>
            <a:off x="2073057" y="205978"/>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a:solidFill>
                  <a:schemeClr val="accent1">
                    <a:lumMod val="75000"/>
                  </a:schemeClr>
                </a:solidFill>
                <a:latin typeface="Times New Roman" panose="02020603050405020304" pitchFamily="18" charset="0"/>
                <a:cs typeface="Times New Roman" panose="02020603050405020304" pitchFamily="18" charset="0"/>
              </a:rPr>
              <a:t>Coherent AM Demodulation</a:t>
            </a:r>
            <a:endParaRPr lang="en-IN" sz="400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5CA99D9-537E-8E1E-1684-CA9F41D7CCB6}"/>
              </a:ext>
            </a:extLst>
          </p:cNvPr>
          <p:cNvSpPr txBox="1">
            <a:spLocks/>
          </p:cNvSpPr>
          <p:nvPr/>
        </p:nvSpPr>
        <p:spPr>
          <a:xfrm>
            <a:off x="457200" y="1428750"/>
            <a:ext cx="11442526" cy="221277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200">
                <a:latin typeface="Times New Roman" panose="02020603050405020304" pitchFamily="18" charset="0"/>
                <a:cs typeface="Times New Roman" panose="02020603050405020304" pitchFamily="18" charset="0"/>
              </a:rPr>
              <a:t>To demodulate an AM signal, a recover must multiply the received signal with a sine wave that has exactly the same frequency and phase as the carrier embedded within it </a:t>
            </a:r>
          </a:p>
          <a:p>
            <a:pPr marL="0" indent="0">
              <a:buFont typeface="Arial" panose="020B0604020202020204" pitchFamily="34" charset="0"/>
              <a:buNone/>
            </a:pPr>
            <a:endParaRPr lang="en-IN" sz="3200">
              <a:latin typeface="Times New Roman" panose="02020603050405020304" pitchFamily="18" charset="0"/>
              <a:cs typeface="Times New Roman" panose="02020603050405020304" pitchFamily="18" charset="0"/>
            </a:endParaRPr>
          </a:p>
          <a:p>
            <a:r>
              <a:rPr lang="en-IN" sz="3200">
                <a:latin typeface="Times New Roman" panose="02020603050405020304" pitchFamily="18" charset="0"/>
                <a:cs typeface="Times New Roman" panose="02020603050405020304" pitchFamily="18" charset="0"/>
              </a:rPr>
              <a:t>The mixing operation shifts the modulated information from being centred around carrier frequency, back to baseband</a:t>
            </a:r>
          </a:p>
          <a:p>
            <a:endParaRPr lang="en-IN" sz="3200">
              <a:latin typeface="Times New Roman" panose="02020603050405020304" pitchFamily="18" charset="0"/>
              <a:cs typeface="Times New Roman" panose="02020603050405020304" pitchFamily="18" charset="0"/>
            </a:endParaRPr>
          </a:p>
          <a:p>
            <a:r>
              <a:rPr lang="en-IN" sz="3200">
                <a:latin typeface="Times New Roman" panose="02020603050405020304" pitchFamily="18" charset="0"/>
                <a:cs typeface="Times New Roman" panose="02020603050405020304" pitchFamily="18" charset="0"/>
              </a:rPr>
              <a:t>This approach </a:t>
            </a:r>
            <a:r>
              <a:rPr lang="en-IN" sz="3200">
                <a:latin typeface="Times New Roman" panose="02020603050405020304" pitchFamily="18" charset="0"/>
                <a:cs typeface="Times New Roman" panose="02020603050405020304" pitchFamily="18" charset="0"/>
                <a:sym typeface="Wingdings" panose="05000000000000000000" pitchFamily="2" charset="2"/>
              </a:rPr>
              <a:t> synchronous demodulation</a:t>
            </a:r>
            <a:endParaRPr lang="en-I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9412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59823" y="0"/>
            <a:ext cx="7731888" cy="461665"/>
          </a:xfrm>
          <a:prstGeom prst="rect">
            <a:avLst/>
          </a:prstGeom>
          <a:noFill/>
        </p:spPr>
        <p:txBody>
          <a:bodyPr wrap="square" rtlCol="0">
            <a:spAutoFit/>
          </a:bodyPr>
          <a:lstStyle/>
          <a:p>
            <a:pPr algn="ctr"/>
            <a:r>
              <a:rPr lang="en-US" sz="2400" b="1">
                <a:latin typeface="Arial" panose="020B0604020202020204" pitchFamily="34" charset="0"/>
                <a:cs typeface="Arial" panose="020B0604020202020204" pitchFamily="34" charset="0"/>
              </a:rPr>
              <a:t>Types of Modulation</a:t>
            </a:r>
          </a:p>
        </p:txBody>
      </p:sp>
      <p:pic>
        <p:nvPicPr>
          <p:cNvPr id="9" name="Picture 8"/>
          <p:cNvPicPr>
            <a:picLocks noChangeAspect="1"/>
          </p:cNvPicPr>
          <p:nvPr/>
        </p:nvPicPr>
        <p:blipFill>
          <a:blip r:embed="rId3"/>
          <a:stretch>
            <a:fillRect/>
          </a:stretch>
        </p:blipFill>
        <p:spPr>
          <a:xfrm>
            <a:off x="1620455" y="413354"/>
            <a:ext cx="8810625" cy="3324225"/>
          </a:xfrm>
          <a:prstGeom prst="rect">
            <a:avLst/>
          </a:prstGeom>
        </p:spPr>
      </p:pic>
      <p:pic>
        <p:nvPicPr>
          <p:cNvPr id="10" name="Picture 9"/>
          <p:cNvPicPr>
            <a:picLocks noChangeAspect="1"/>
          </p:cNvPicPr>
          <p:nvPr/>
        </p:nvPicPr>
        <p:blipFill>
          <a:blip r:embed="rId4"/>
          <a:stretch>
            <a:fillRect/>
          </a:stretch>
        </p:blipFill>
        <p:spPr>
          <a:xfrm>
            <a:off x="0" y="3689268"/>
            <a:ext cx="6296629" cy="3168732"/>
          </a:xfrm>
          <a:prstGeom prst="rect">
            <a:avLst/>
          </a:prstGeom>
        </p:spPr>
      </p:pic>
      <p:pic>
        <p:nvPicPr>
          <p:cNvPr id="11" name="Picture 10"/>
          <p:cNvPicPr>
            <a:picLocks noChangeAspect="1"/>
          </p:cNvPicPr>
          <p:nvPr/>
        </p:nvPicPr>
        <p:blipFill>
          <a:blip r:embed="rId5"/>
          <a:stretch>
            <a:fillRect/>
          </a:stretch>
        </p:blipFill>
        <p:spPr>
          <a:xfrm>
            <a:off x="6296629" y="3719130"/>
            <a:ext cx="4456249" cy="3138870"/>
          </a:xfrm>
          <a:prstGeom prst="rect">
            <a:avLst/>
          </a:prstGeom>
        </p:spPr>
      </p:pic>
    </p:spTree>
    <p:extLst>
      <p:ext uri="{BB962C8B-B14F-4D97-AF65-F5344CB8AC3E}">
        <p14:creationId xmlns:p14="http://schemas.microsoft.com/office/powerpoint/2010/main" val="4068192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1143000" y="819150"/>
            <a:ext cx="10055268" cy="55565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atin typeface="Times New Roman" panose="02020603050405020304" pitchFamily="18" charset="0"/>
                <a:cs typeface="Times New Roman" panose="02020603050405020304" pitchFamily="18" charset="0"/>
              </a:rPr>
              <a:t>DSB-SC signal</a:t>
            </a:r>
          </a:p>
          <a:p>
            <a:pPr>
              <a:buFont typeface="Arial" panose="020B0604020202020204" pitchFamily="34" charset="0"/>
              <a:buNone/>
            </a:pPr>
            <a:endParaRPr lang="en-US" sz="18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18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For demodulation, mix the signal with </a:t>
            </a:r>
          </a:p>
          <a:p>
            <a:pPr>
              <a:buFont typeface="Arial" panose="020B0604020202020204" pitchFamily="34" charset="0"/>
              <a:buNone/>
            </a:pPr>
            <a:endParaRPr lang="en-US" sz="180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1800">
                <a:latin typeface="Times New Roman" panose="02020603050405020304" pitchFamily="18" charset="0"/>
                <a:cs typeface="Times New Roman" panose="02020603050405020304" pitchFamily="18" charset="0"/>
              </a:rPr>
              <a:t> </a:t>
            </a:r>
          </a:p>
        </p:txBody>
      </p:sp>
      <p:graphicFrame>
        <p:nvGraphicFramePr>
          <p:cNvPr id="3" name="Object 2"/>
          <p:cNvGraphicFramePr>
            <a:graphicFrameLocks noChangeAspect="1"/>
          </p:cNvGraphicFramePr>
          <p:nvPr>
            <p:extLst>
              <p:ext uri="{D42A27DB-BD31-4B8C-83A1-F6EECF244321}">
                <p14:modId xmlns:p14="http://schemas.microsoft.com/office/powerpoint/2010/main" val="2477753879"/>
              </p:ext>
            </p:extLst>
          </p:nvPr>
        </p:nvGraphicFramePr>
        <p:xfrm>
          <a:off x="2557396" y="1055594"/>
          <a:ext cx="7752932" cy="1019587"/>
        </p:xfrm>
        <a:graphic>
          <a:graphicData uri="http://schemas.openxmlformats.org/presentationml/2006/ole">
            <mc:AlternateContent xmlns:mc="http://schemas.openxmlformats.org/markup-compatibility/2006">
              <mc:Choice xmlns:v="urn:schemas-microsoft-com:vml" Requires="v">
                <p:oleObj name="Equation" r:id="rId2" imgW="2997000" imgH="393480" progId="Equation.DSMT4">
                  <p:embed/>
                </p:oleObj>
              </mc:Choice>
              <mc:Fallback>
                <p:oleObj name="Equation" r:id="rId2" imgW="2997000" imgH="393480" progId="Equation.DSMT4">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7396" y="1055594"/>
                        <a:ext cx="7752932" cy="1019587"/>
                      </a:xfrm>
                      <a:prstGeom prst="rect">
                        <a:avLst/>
                      </a:prstGeom>
                      <a:noFill/>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203014261"/>
              </p:ext>
            </p:extLst>
          </p:nvPr>
        </p:nvGraphicFramePr>
        <p:xfrm>
          <a:off x="7513528" y="1881442"/>
          <a:ext cx="1379951" cy="577468"/>
        </p:xfrm>
        <a:graphic>
          <a:graphicData uri="http://schemas.openxmlformats.org/presentationml/2006/ole">
            <mc:AlternateContent xmlns:mc="http://schemas.openxmlformats.org/markup-compatibility/2006">
              <mc:Choice xmlns:v="urn:schemas-microsoft-com:vml" Requires="v">
                <p:oleObj name="Equation" r:id="rId4" imgW="545760" imgH="228600" progId="Equation.DSMT4">
                  <p:embed/>
                </p:oleObj>
              </mc:Choice>
              <mc:Fallback>
                <p:oleObj name="Equation" r:id="rId4" imgW="545760" imgH="228600" progId="Equation.DSMT4">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3528" y="1881442"/>
                        <a:ext cx="1379951" cy="577468"/>
                      </a:xfrm>
                      <a:prstGeom prst="rect">
                        <a:avLst/>
                      </a:prstGeom>
                      <a:noFill/>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63796956"/>
              </p:ext>
            </p:extLst>
          </p:nvPr>
        </p:nvGraphicFramePr>
        <p:xfrm>
          <a:off x="2339870" y="2563068"/>
          <a:ext cx="8432513" cy="4049124"/>
        </p:xfrm>
        <a:graphic>
          <a:graphicData uri="http://schemas.openxmlformats.org/presentationml/2006/ole">
            <mc:AlternateContent xmlns:mc="http://schemas.openxmlformats.org/markup-compatibility/2006">
              <mc:Choice xmlns:v="urn:schemas-microsoft-com:vml" Requires="v">
                <p:oleObj name="Equation" r:id="rId6" imgW="3644640" imgH="1752480" progId="Equation.DSMT4">
                  <p:embed/>
                </p:oleObj>
              </mc:Choice>
              <mc:Fallback>
                <p:oleObj name="Equation" r:id="rId6" imgW="3644640" imgH="1752480" progId="Equation.DSMT4">
                  <p:embed/>
                  <p:pic>
                    <p:nvPicPr>
                      <p:cNvPr id="6" name="Object 5"/>
                      <p:cNvPicPr>
                        <a:picLocks noChangeAspect="1" noChangeArrowheads="1"/>
                      </p:cNvPicPr>
                      <p:nvPr/>
                    </p:nvPicPr>
                    <p:blipFill>
                      <a:blip r:embed="rId7"/>
                      <a:srcRect/>
                      <a:stretch>
                        <a:fillRect/>
                      </a:stretch>
                    </p:blipFill>
                    <p:spPr bwMode="auto">
                      <a:xfrm>
                        <a:off x="2339870" y="2563068"/>
                        <a:ext cx="8432513" cy="4049124"/>
                      </a:xfrm>
                      <a:prstGeom prst="rect">
                        <a:avLst/>
                      </a:prstGeom>
                      <a:noFill/>
                    </p:spPr>
                  </p:pic>
                </p:oleObj>
              </mc:Fallback>
            </mc:AlternateContent>
          </a:graphicData>
        </a:graphic>
      </p:graphicFrame>
      <p:sp>
        <p:nvSpPr>
          <p:cNvPr id="6" name="TextBox 5"/>
          <p:cNvSpPr txBox="1"/>
          <p:nvPr/>
        </p:nvSpPr>
        <p:spPr>
          <a:xfrm>
            <a:off x="1143000" y="196148"/>
            <a:ext cx="10055268" cy="584775"/>
          </a:xfrm>
          <a:prstGeom prst="rect">
            <a:avLst/>
          </a:prstGeom>
          <a:noFill/>
        </p:spPr>
        <p:txBody>
          <a:bodyPr wrap="square" rtlCol="0">
            <a:spAutoFit/>
          </a:bodyPr>
          <a:lstStyle/>
          <a:p>
            <a:pPr algn="ctr"/>
            <a:r>
              <a:rPr lang="en-US" sz="3200" b="1">
                <a:latin typeface="Times New Roman" panose="02020603050405020304" pitchFamily="18" charset="0"/>
                <a:cs typeface="Times New Roman" panose="02020603050405020304" pitchFamily="18" charset="0"/>
              </a:rPr>
              <a:t>Demodulation of single-tone AM-DSB-SC signals</a:t>
            </a:r>
          </a:p>
        </p:txBody>
      </p:sp>
    </p:spTree>
    <p:extLst>
      <p:ext uri="{BB962C8B-B14F-4D97-AF65-F5344CB8AC3E}">
        <p14:creationId xmlns:p14="http://schemas.microsoft.com/office/powerpoint/2010/main" val="1023399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33400" y="457199"/>
            <a:ext cx="11190962" cy="53047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LPF removes the high frequency components and resulting in the scaled information signal as</a:t>
            </a: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The frequency and phase of the modulating and demodulating sines will not always match exactly when there is offset. Thus, this demodulation scheme becomes unsuccessful</a:t>
            </a:r>
          </a:p>
          <a:p>
            <a:pPr>
              <a:buFont typeface="Arial" panose="020B0604020202020204" pitchFamily="34" charset="0"/>
              <a:buNone/>
            </a:pPr>
            <a:endParaRPr lang="en-US">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a:latin typeface="Times New Roman" panose="02020603050405020304" pitchFamily="18" charset="0"/>
                <a:cs typeface="Times New Roman" panose="02020603050405020304" pitchFamily="18" charset="0"/>
              </a:rPr>
              <a:t> </a:t>
            </a:r>
          </a:p>
        </p:txBody>
      </p:sp>
      <p:graphicFrame>
        <p:nvGraphicFramePr>
          <p:cNvPr id="3" name="Object 2"/>
          <p:cNvGraphicFramePr>
            <a:graphicFrameLocks noChangeAspect="1"/>
          </p:cNvGraphicFramePr>
          <p:nvPr>
            <p:extLst>
              <p:ext uri="{D42A27DB-BD31-4B8C-83A1-F6EECF244321}">
                <p14:modId xmlns:p14="http://schemas.microsoft.com/office/powerpoint/2010/main" val="1970315954"/>
              </p:ext>
            </p:extLst>
          </p:nvPr>
        </p:nvGraphicFramePr>
        <p:xfrm>
          <a:off x="989556" y="1842159"/>
          <a:ext cx="10496811" cy="1267426"/>
        </p:xfrm>
        <a:graphic>
          <a:graphicData uri="http://schemas.openxmlformats.org/presentationml/2006/ole">
            <mc:AlternateContent xmlns:mc="http://schemas.openxmlformats.org/markup-compatibility/2006">
              <mc:Choice xmlns:v="urn:schemas-microsoft-com:vml" Requires="v">
                <p:oleObj name="Equation" r:id="rId2" imgW="3263760" imgH="393480" progId="Equation.DSMT4">
                  <p:embed/>
                </p:oleObj>
              </mc:Choice>
              <mc:Fallback>
                <p:oleObj name="Equation" r:id="rId2" imgW="3263760" imgH="393480" progId="Equation.DSMT4">
                  <p:embed/>
                  <p:pic>
                    <p:nvPicPr>
                      <p:cNvPr id="4"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556" y="1842159"/>
                        <a:ext cx="10496811" cy="1267426"/>
                      </a:xfrm>
                      <a:prstGeom prst="rect">
                        <a:avLst/>
                      </a:prstGeom>
                      <a:noFill/>
                    </p:spPr>
                  </p:pic>
                </p:oleObj>
              </mc:Fallback>
            </mc:AlternateContent>
          </a:graphicData>
        </a:graphic>
      </p:graphicFrame>
    </p:spTree>
    <p:extLst>
      <p:ext uri="{BB962C8B-B14F-4D97-AF65-F5344CB8AC3E}">
        <p14:creationId xmlns:p14="http://schemas.microsoft.com/office/powerpoint/2010/main" val="35092237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54ECB-F268-5C3D-C2B4-D03A1C074B1E}"/>
              </a:ext>
            </a:extLst>
          </p:cNvPr>
          <p:cNvSpPr txBox="1">
            <a:spLocks/>
          </p:cNvSpPr>
          <p:nvPr/>
        </p:nvSpPr>
        <p:spPr>
          <a:xfrm>
            <a:off x="1342517" y="105768"/>
            <a:ext cx="9091673" cy="171474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u="sng">
                <a:latin typeface="Palatino Linotype" pitchFamily="18" charset="0"/>
              </a:rPr>
              <a:t>Non-coherent AM demodulation- </a:t>
            </a:r>
            <a:br>
              <a:rPr lang="en-US" sz="3600" b="1" u="sng">
                <a:latin typeface="Palatino Linotype" pitchFamily="18" charset="0"/>
              </a:rPr>
            </a:br>
            <a:r>
              <a:rPr lang="en-US" sz="3600" b="1" u="sng">
                <a:latin typeface="Palatino Linotype" pitchFamily="18" charset="0"/>
              </a:rPr>
              <a:t>The envelope detector</a:t>
            </a:r>
            <a:endParaRPr lang="en-IN" sz="3600"/>
          </a:p>
        </p:txBody>
      </p:sp>
      <p:sp>
        <p:nvSpPr>
          <p:cNvPr id="3" name="Content Placeholder 2">
            <a:extLst>
              <a:ext uri="{FF2B5EF4-FFF2-40B4-BE49-F238E27FC236}">
                <a16:creationId xmlns:a16="http://schemas.microsoft.com/office/drawing/2014/main" id="{3995CC1A-F772-BAAF-3C7F-74075438D17B}"/>
              </a:ext>
            </a:extLst>
          </p:cNvPr>
          <p:cNvSpPr txBox="1">
            <a:spLocks/>
          </p:cNvSpPr>
          <p:nvPr/>
        </p:nvSpPr>
        <p:spPr>
          <a:xfrm>
            <a:off x="1096027" y="1488249"/>
            <a:ext cx="10369435" cy="58547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Times New Roman" panose="02020603050405020304" pitchFamily="18" charset="0"/>
                <a:cs typeface="Times New Roman" panose="02020603050405020304" pitchFamily="18" charset="0"/>
              </a:rPr>
              <a:t>Simplest form of non-coherent demodulator in the </a:t>
            </a:r>
            <a:r>
              <a:rPr lang="en-IN" err="1">
                <a:latin typeface="Times New Roman" panose="02020603050405020304" pitchFamily="18" charset="0"/>
                <a:cs typeface="Times New Roman" panose="02020603050405020304" pitchFamily="18" charset="0"/>
              </a:rPr>
              <a:t>analog</a:t>
            </a:r>
            <a:r>
              <a:rPr lang="en-IN">
                <a:latin typeface="Times New Roman" panose="02020603050405020304" pitchFamily="18" charset="0"/>
                <a:cs typeface="Times New Roman" panose="02020603050405020304" pitchFamily="18" charset="0"/>
              </a:rPr>
              <a:t> domain</a:t>
            </a:r>
          </a:p>
          <a:p>
            <a:r>
              <a:rPr lang="en-IN">
                <a:latin typeface="Times New Roman" panose="02020603050405020304" pitchFamily="18" charset="0"/>
                <a:cs typeface="Times New Roman" panose="02020603050405020304" pitchFamily="18" charset="0"/>
              </a:rPr>
              <a:t>3 components : diode, resistor and capacitor</a:t>
            </a:r>
          </a:p>
          <a:p>
            <a:r>
              <a:rPr lang="en-IN">
                <a:latin typeface="Times New Roman" panose="02020603050405020304" pitchFamily="18" charset="0"/>
                <a:cs typeface="Times New Roman" panose="02020603050405020304" pitchFamily="18" charset="0"/>
              </a:rPr>
              <a:t>Can be used only to demodulate AM-DSB-TC  </a:t>
            </a:r>
          </a:p>
          <a:p>
            <a:pPr marL="0" indent="0">
              <a:buFont typeface="Arial" panose="020B0604020202020204" pitchFamily="34" charset="0"/>
              <a:buNone/>
            </a:pPr>
            <a:r>
              <a:rPr lang="en-IN"/>
              <a:t> </a:t>
            </a:r>
          </a:p>
        </p:txBody>
      </p:sp>
      <p:pic>
        <p:nvPicPr>
          <p:cNvPr id="4" name="Picture 3">
            <a:extLst>
              <a:ext uri="{FF2B5EF4-FFF2-40B4-BE49-F238E27FC236}">
                <a16:creationId xmlns:a16="http://schemas.microsoft.com/office/drawing/2014/main" id="{8FC2C4DE-787C-28A2-BEA6-8D0FF996C37E}"/>
              </a:ext>
            </a:extLst>
          </p:cNvPr>
          <p:cNvPicPr>
            <a:picLocks noChangeAspect="1"/>
          </p:cNvPicPr>
          <p:nvPr/>
        </p:nvPicPr>
        <p:blipFill>
          <a:blip r:embed="rId2"/>
          <a:stretch>
            <a:fillRect/>
          </a:stretch>
        </p:blipFill>
        <p:spPr>
          <a:xfrm>
            <a:off x="1893664" y="3167058"/>
            <a:ext cx="7304480" cy="2497165"/>
          </a:xfrm>
          <a:prstGeom prst="rect">
            <a:avLst/>
          </a:prstGeom>
        </p:spPr>
      </p:pic>
    </p:spTree>
    <p:extLst>
      <p:ext uri="{BB962C8B-B14F-4D97-AF65-F5344CB8AC3E}">
        <p14:creationId xmlns:p14="http://schemas.microsoft.com/office/powerpoint/2010/main" val="21610665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6531048" cy="6780529"/>
          </a:xfrm>
          <a:prstGeom prst="rect">
            <a:avLst/>
          </a:prstGeom>
        </p:spPr>
      </p:pic>
      <p:sp>
        <p:nvSpPr>
          <p:cNvPr id="3" name="TextBox 2"/>
          <p:cNvSpPr txBox="1"/>
          <p:nvPr/>
        </p:nvSpPr>
        <p:spPr>
          <a:xfrm>
            <a:off x="6050071" y="0"/>
            <a:ext cx="5862181" cy="69711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During the  +</a:t>
            </a:r>
            <a:r>
              <a:rPr lang="en-US" sz="2400" err="1">
                <a:latin typeface="Times New Roman" panose="02020603050405020304" pitchFamily="18" charset="0"/>
                <a:cs typeface="Times New Roman" panose="02020603050405020304" pitchFamily="18" charset="0"/>
              </a:rPr>
              <a:t>ve</a:t>
            </a:r>
            <a:r>
              <a:rPr lang="en-US" sz="2400">
                <a:latin typeface="Times New Roman" panose="02020603050405020304" pitchFamily="18" charset="0"/>
                <a:cs typeface="Times New Roman" panose="02020603050405020304" pitchFamily="18" charset="0"/>
              </a:rPr>
              <a:t> half cycle diode conducts and the capacitor charges to the peak voltage </a:t>
            </a:r>
          </a:p>
          <a:p>
            <a:pPr marL="285750" indent="-285750">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During –</a:t>
            </a:r>
            <a:r>
              <a:rPr lang="en-US" sz="2400" err="1">
                <a:latin typeface="Times New Roman" panose="02020603050405020304" pitchFamily="18" charset="0"/>
                <a:cs typeface="Times New Roman" panose="02020603050405020304" pitchFamily="18" charset="0"/>
              </a:rPr>
              <a:t>ve</a:t>
            </a:r>
            <a:r>
              <a:rPr lang="en-US" sz="2400">
                <a:latin typeface="Times New Roman" panose="02020603050405020304" pitchFamily="18" charset="0"/>
                <a:cs typeface="Times New Roman" panose="02020603050405020304" pitchFamily="18" charset="0"/>
              </a:rPr>
              <a:t> half cycle capacitor discharges </a:t>
            </a:r>
          </a:p>
          <a:p>
            <a:pPr marL="285750" indent="-285750">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1/fc &lt;&lt; RC&lt;&lt;1/</a:t>
            </a:r>
            <a:r>
              <a:rPr lang="en-US" sz="2400" err="1">
                <a:latin typeface="Times New Roman" panose="02020603050405020304" pitchFamily="18" charset="0"/>
                <a:cs typeface="Times New Roman" panose="02020603050405020304" pitchFamily="18" charset="0"/>
              </a:rPr>
              <a:t>fm</a:t>
            </a: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Because the capacitor charges and discharges, the recovered signal has a small</a:t>
            </a:r>
          </a:p>
          <a:p>
            <a:r>
              <a:rPr lang="en-US" sz="2400">
                <a:latin typeface="Times New Roman" panose="02020603050405020304" pitchFamily="18" charset="0"/>
                <a:cs typeface="Times New Roman" panose="02020603050405020304" pitchFamily="18" charset="0"/>
              </a:rPr>
              <a:t>    amount of ripple on it, distorting of      </a:t>
            </a:r>
          </a:p>
          <a:p>
            <a:r>
              <a:rPr lang="en-US" sz="2400">
                <a:latin typeface="Times New Roman" panose="02020603050405020304" pitchFamily="18" charset="0"/>
                <a:cs typeface="Times New Roman" panose="02020603050405020304" pitchFamily="18" charset="0"/>
              </a:rPr>
              <a:t>    the modulating signal</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Distortion of the original signal can occur if the time constant of the load resistor R1</a:t>
            </a:r>
          </a:p>
          <a:p>
            <a:r>
              <a:rPr lang="en-US" sz="2400">
                <a:latin typeface="Times New Roman" panose="02020603050405020304" pitchFamily="18" charset="0"/>
                <a:cs typeface="Times New Roman" panose="02020603050405020304" pitchFamily="18" charset="0"/>
              </a:rPr>
              <a:t>    and the shunt filter capacitor C1 is too long     </a:t>
            </a:r>
          </a:p>
          <a:p>
            <a:r>
              <a:rPr lang="en-US" sz="2400">
                <a:latin typeface="Times New Roman" panose="02020603050405020304" pitchFamily="18" charset="0"/>
                <a:cs typeface="Times New Roman" panose="02020603050405020304" pitchFamily="18" charset="0"/>
              </a:rPr>
              <a:t>    or too short</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If the time constant is too long, the capacitor discharge will be too slow to follow the faster changes in the modulating signal. This is referred to as diagonal distortion.</a:t>
            </a:r>
          </a:p>
        </p:txBody>
      </p:sp>
    </p:spTree>
    <p:extLst>
      <p:ext uri="{BB962C8B-B14F-4D97-AF65-F5344CB8AC3E}">
        <p14:creationId xmlns:p14="http://schemas.microsoft.com/office/powerpoint/2010/main" val="1278786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4797469" y="4367142"/>
            <a:ext cx="7095171" cy="2490858"/>
          </a:xfrm>
          <a:prstGeom prst="rect">
            <a:avLst/>
          </a:prstGeom>
          <a:noFill/>
          <a:ln w="9525">
            <a:noFill/>
            <a:miter lim="800000"/>
            <a:headEnd/>
            <a:tailEnd/>
          </a:ln>
          <a:effectLst/>
        </p:spPr>
      </p:pic>
      <p:pic>
        <p:nvPicPr>
          <p:cNvPr id="3" name="Picture 2"/>
          <p:cNvPicPr>
            <a:picLocks noChangeAspect="1"/>
          </p:cNvPicPr>
          <p:nvPr/>
        </p:nvPicPr>
        <p:blipFill>
          <a:blip r:embed="rId3"/>
          <a:stretch>
            <a:fillRect/>
          </a:stretch>
        </p:blipFill>
        <p:spPr>
          <a:xfrm>
            <a:off x="0" y="0"/>
            <a:ext cx="6858957" cy="4934639"/>
          </a:xfrm>
          <a:prstGeom prst="rect">
            <a:avLst/>
          </a:prstGeom>
        </p:spPr>
      </p:pic>
    </p:spTree>
    <p:extLst>
      <p:ext uri="{BB962C8B-B14F-4D97-AF65-F5344CB8AC3E}">
        <p14:creationId xmlns:p14="http://schemas.microsoft.com/office/powerpoint/2010/main" val="17704175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41126" y="101154"/>
            <a:ext cx="7124700" cy="651272"/>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a:solidFill>
                  <a:srgbClr val="0070C0"/>
                </a:solidFill>
                <a:latin typeface="Times New Roman" pitchFamily="18" charset="0"/>
                <a:cs typeface="Times New Roman" pitchFamily="18" charset="0"/>
              </a:rPr>
              <a:t>Frequency Modulation (FM)</a:t>
            </a:r>
          </a:p>
        </p:txBody>
      </p:sp>
      <p:sp>
        <p:nvSpPr>
          <p:cNvPr id="3" name="Content Placeholder 2"/>
          <p:cNvSpPr txBox="1">
            <a:spLocks/>
          </p:cNvSpPr>
          <p:nvPr/>
        </p:nvSpPr>
        <p:spPr>
          <a:xfrm>
            <a:off x="241127" y="969462"/>
            <a:ext cx="6159674" cy="5794592"/>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atin typeface="Times New Roman" pitchFamily="18" charset="0"/>
                <a:cs typeface="Times New Roman" pitchFamily="18" charset="0"/>
              </a:rPr>
              <a:t>In FM, the carrier amplitude remains constant and the carrier frequency is changed by the modulating signal</a:t>
            </a:r>
          </a:p>
          <a:p>
            <a:pPr algn="just"/>
            <a:r>
              <a:rPr lang="en-US">
                <a:latin typeface="Times New Roman" pitchFamily="18" charset="0"/>
                <a:cs typeface="Times New Roman" pitchFamily="18" charset="0"/>
              </a:rPr>
              <a:t>As the modulating signal amplitude increases, the carrier frequency increases.</a:t>
            </a:r>
          </a:p>
          <a:p>
            <a:pPr algn="just"/>
            <a:r>
              <a:rPr lang="en-US">
                <a:latin typeface="Times New Roman" pitchFamily="18" charset="0"/>
                <a:cs typeface="Times New Roman" pitchFamily="18" charset="0"/>
              </a:rPr>
              <a:t>If the amplitude of the modulating signal decreases, the carrier frequency decreases</a:t>
            </a:r>
          </a:p>
          <a:p>
            <a:pPr algn="just"/>
            <a:r>
              <a:rPr lang="en-US">
                <a:latin typeface="Times New Roman" pitchFamily="18" charset="0"/>
                <a:cs typeface="Times New Roman" pitchFamily="18" charset="0"/>
              </a:rPr>
              <a:t>The amount of change in carrier frequency produced by the modulating signal is known as the frequency deviation </a:t>
            </a:r>
            <a:r>
              <a:rPr lang="en-US" err="1">
                <a:latin typeface="Times New Roman" pitchFamily="18" charset="0"/>
                <a:cs typeface="Times New Roman" pitchFamily="18" charset="0"/>
              </a:rPr>
              <a:t>f</a:t>
            </a:r>
            <a:r>
              <a:rPr lang="en-US" baseline="-25000" err="1">
                <a:latin typeface="Times New Roman" pitchFamily="18" charset="0"/>
                <a:cs typeface="Times New Roman" pitchFamily="18" charset="0"/>
              </a:rPr>
              <a:t>d</a:t>
            </a:r>
            <a:r>
              <a:rPr lang="en-US">
                <a:latin typeface="Times New Roman" pitchFamily="18" charset="0"/>
                <a:cs typeface="Times New Roman" pitchFamily="18" charset="0"/>
              </a:rPr>
              <a:t>.</a:t>
            </a:r>
          </a:p>
          <a:p>
            <a:pPr algn="just"/>
            <a:r>
              <a:rPr lang="en-US">
                <a:latin typeface="Times New Roman" pitchFamily="18" charset="0"/>
                <a:cs typeface="Times New Roman" pitchFamily="18" charset="0"/>
              </a:rPr>
              <a:t>Maximum frequency deviation occurs at the maximum amplitude of the modulating signal.</a:t>
            </a:r>
            <a:endParaRPr lang="en-IN">
              <a:latin typeface="Times New Roman" pitchFamily="18" charset="0"/>
              <a:cs typeface="Times New Roman" pitchFamily="18" charset="0"/>
            </a:endParaRPr>
          </a:p>
          <a:p>
            <a:pPr algn="just"/>
            <a:r>
              <a:rPr lang="en-IN">
                <a:latin typeface="Times New Roman" pitchFamily="18" charset="0"/>
                <a:cs typeface="Times New Roman" pitchFamily="18" charset="0"/>
              </a:rPr>
              <a:t>FM scheme is used for commercial radio stations due to its high resilience to additive noise</a:t>
            </a:r>
            <a:endParaRPr lang="en-US">
              <a:latin typeface="Times New Roman" pitchFamily="18" charset="0"/>
              <a:cs typeface="Times New Roman" pitchFamily="18" charset="0"/>
            </a:endParaRPr>
          </a:p>
          <a:p>
            <a:pPr algn="just"/>
            <a:endParaRPr lang="en-US">
              <a:latin typeface="Times New Roman" pitchFamily="18" charset="0"/>
              <a:cs typeface="Times New Roman" pitchFamily="18" charset="0"/>
            </a:endParaRPr>
          </a:p>
        </p:txBody>
      </p:sp>
      <p:pic>
        <p:nvPicPr>
          <p:cNvPr id="7" name="Pf9w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411760" y="752426"/>
            <a:ext cx="5780239" cy="5879714"/>
          </a:xfrm>
          <a:prstGeom prst="rect">
            <a:avLst/>
          </a:prstGeom>
        </p:spPr>
      </p:pic>
    </p:spTree>
    <p:extLst>
      <p:ext uri="{BB962C8B-B14F-4D97-AF65-F5344CB8AC3E}">
        <p14:creationId xmlns:p14="http://schemas.microsoft.com/office/powerpoint/2010/main" val="12342873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0729" y="388307"/>
            <a:ext cx="11148164" cy="6124754"/>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frequency of the modulating signal determines the frequency deviation rate, or how many times per second the carrier frequency deviates above and below its center frequency.</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If the modulating signal is a 500-Hz sine wave, the carrier frequency shifts</a:t>
            </a:r>
          </a:p>
          <a:p>
            <a:r>
              <a:rPr lang="en-US" sz="2800">
                <a:latin typeface="Times New Roman" panose="02020603050405020304" pitchFamily="18" charset="0"/>
                <a:cs typeface="Times New Roman" panose="02020603050405020304" pitchFamily="18" charset="0"/>
              </a:rPr>
              <a:t> above and below the center frequency 500 times per second.</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Assume a carrier frequency of 150 </a:t>
            </a:r>
            <a:r>
              <a:rPr lang="en-US" sz="2800" err="1">
                <a:latin typeface="Times New Roman" panose="02020603050405020304" pitchFamily="18" charset="0"/>
                <a:cs typeface="Times New Roman" panose="02020603050405020304" pitchFamily="18" charset="0"/>
              </a:rPr>
              <a:t>MHz.</a:t>
            </a:r>
            <a:r>
              <a:rPr lang="en-US" sz="2800">
                <a:latin typeface="Times New Roman" panose="02020603050405020304" pitchFamily="18" charset="0"/>
                <a:cs typeface="Times New Roman" panose="02020603050405020304" pitchFamily="18" charset="0"/>
              </a:rPr>
              <a:t> If the peak amplitude of the modulating signal causes a maximum frequency shift of 30 kHz.</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carrier frequency will deviate up to 150.03 MHz and down to 149.97 </a:t>
            </a:r>
            <a:r>
              <a:rPr lang="en-US" sz="2800" err="1">
                <a:latin typeface="Times New Roman" panose="02020603050405020304" pitchFamily="18" charset="0"/>
                <a:cs typeface="Times New Roman" panose="02020603050405020304" pitchFamily="18" charset="0"/>
              </a:rPr>
              <a:t>MHz.</a:t>
            </a:r>
            <a:endParaRPr lang="en-US" sz="28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total frequency deviation is 150.03 −149.97 5 0.06 MHz = 60 kHz.</a:t>
            </a:r>
          </a:p>
          <a:p>
            <a:r>
              <a:rPr lang="en-US" sz="2800">
                <a:latin typeface="Times New Roman" panose="02020603050405020304" pitchFamily="18" charset="0"/>
                <a:cs typeface="Times New Roman" panose="02020603050405020304" pitchFamily="18" charset="0"/>
              </a:rPr>
              <a:t>Example:</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 transmitter operates on a frequency of 915 </a:t>
            </a:r>
            <a:r>
              <a:rPr lang="en-US" sz="2800" err="1">
                <a:latin typeface="Times New Roman" panose="02020603050405020304" pitchFamily="18" charset="0"/>
                <a:cs typeface="Times New Roman" panose="02020603050405020304" pitchFamily="18" charset="0"/>
              </a:rPr>
              <a:t>MHz.</a:t>
            </a:r>
            <a:r>
              <a:rPr lang="en-US" sz="2800">
                <a:latin typeface="Times New Roman" panose="02020603050405020304" pitchFamily="18" charset="0"/>
                <a:cs typeface="Times New Roman" panose="02020603050405020304" pitchFamily="18" charset="0"/>
              </a:rPr>
              <a:t> The maximum FM deviation is ±12.5 kHz. What are the maximum and minimum frequencies that occur during modulation?</a:t>
            </a:r>
          </a:p>
        </p:txBody>
      </p:sp>
    </p:spTree>
    <p:extLst>
      <p:ext uri="{BB962C8B-B14F-4D97-AF65-F5344CB8AC3E}">
        <p14:creationId xmlns:p14="http://schemas.microsoft.com/office/powerpoint/2010/main" val="11503065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98109" y="231029"/>
            <a:ext cx="8229600" cy="8572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a:solidFill>
                  <a:srgbClr val="0070C0"/>
                </a:solidFill>
                <a:latin typeface="Times New Roman" pitchFamily="18" charset="0"/>
                <a:cs typeface="Times New Roman" pitchFamily="18" charset="0"/>
              </a:rPr>
              <a:t>Frequency  Modulator</a:t>
            </a:r>
          </a:p>
        </p:txBody>
      </p:sp>
      <p:sp>
        <p:nvSpPr>
          <p:cNvPr id="3" name="Content Placeholder 2"/>
          <p:cNvSpPr txBox="1">
            <a:spLocks/>
          </p:cNvSpPr>
          <p:nvPr/>
        </p:nvSpPr>
        <p:spPr>
          <a:xfrm>
            <a:off x="1786524" y="1465063"/>
            <a:ext cx="8309454" cy="47647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US" sz="2400">
                <a:latin typeface="Times New Roman" pitchFamily="18" charset="0"/>
                <a:cs typeface="Times New Roman" pitchFamily="18" charset="0"/>
              </a:rPr>
              <a:t>Using a Voltage Controlled Oscillator (VCO) to perform FM </a:t>
            </a:r>
          </a:p>
        </p:txBody>
      </p:sp>
      <p:pic>
        <p:nvPicPr>
          <p:cNvPr id="4" name="Picture 3">
            <a:extLst>
              <a:ext uri="{FF2B5EF4-FFF2-40B4-BE49-F238E27FC236}">
                <a16:creationId xmlns:a16="http://schemas.microsoft.com/office/drawing/2014/main" id="{8972EF2E-CB23-CCE9-DB3A-947BE84F0257}"/>
              </a:ext>
            </a:extLst>
          </p:cNvPr>
          <p:cNvPicPr>
            <a:picLocks noChangeAspect="1"/>
          </p:cNvPicPr>
          <p:nvPr/>
        </p:nvPicPr>
        <p:blipFill>
          <a:blip r:embed="rId2"/>
          <a:stretch>
            <a:fillRect/>
          </a:stretch>
        </p:blipFill>
        <p:spPr>
          <a:xfrm>
            <a:off x="0" y="2605152"/>
            <a:ext cx="12050875" cy="3006508"/>
          </a:xfrm>
          <a:prstGeom prst="rect">
            <a:avLst/>
          </a:prstGeom>
        </p:spPr>
      </p:pic>
    </p:spTree>
    <p:extLst>
      <p:ext uri="{BB962C8B-B14F-4D97-AF65-F5344CB8AC3E}">
        <p14:creationId xmlns:p14="http://schemas.microsoft.com/office/powerpoint/2010/main" val="736311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682668" y="248289"/>
            <a:ext cx="10939397" cy="1227812"/>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a:latin typeface="Times New Roman" pitchFamily="18" charset="0"/>
                <a:cs typeface="Times New Roman" pitchFamily="18" charset="0"/>
              </a:rPr>
              <a:t>Voltage Controlled Oscillator (VCO)</a:t>
            </a:r>
          </a:p>
        </p:txBody>
      </p:sp>
      <p:sp>
        <p:nvSpPr>
          <p:cNvPr id="8" name="Content Placeholder 2"/>
          <p:cNvSpPr txBox="1">
            <a:spLocks/>
          </p:cNvSpPr>
          <p:nvPr/>
        </p:nvSpPr>
        <p:spPr>
          <a:xfrm>
            <a:off x="682668" y="1138451"/>
            <a:ext cx="11029168" cy="1117237"/>
          </a:xfrm>
          <a:prstGeom prst="rect">
            <a:avLst/>
          </a:prstGeom>
          <a:ln>
            <a:solidFill>
              <a:schemeClr val="tx2"/>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a:latin typeface="Times New Roman" pitchFamily="18" charset="0"/>
                <a:cs typeface="Times New Roman" pitchFamily="18" charset="0"/>
              </a:rPr>
              <a:t>VCO is an oscillator with a standard or quiescent frequency (f0) and a control input that can adjust the output frequency upwards or downwards from the quiescent value</a:t>
            </a:r>
          </a:p>
          <a:p>
            <a:pPr>
              <a:buFont typeface="Arial" panose="020B0604020202020204" pitchFamily="34" charset="0"/>
              <a:buNone/>
            </a:pPr>
            <a:r>
              <a:rPr lang="en-US">
                <a:latin typeface="Times New Roman" pitchFamily="18" charset="0"/>
                <a:cs typeface="Times New Roman" pitchFamily="18" charset="0"/>
              </a:rPr>
              <a:t>  </a:t>
            </a:r>
          </a:p>
        </p:txBody>
      </p:sp>
      <p:pic>
        <p:nvPicPr>
          <p:cNvPr id="9" name="Picture 8">
            <a:extLst>
              <a:ext uri="{FF2B5EF4-FFF2-40B4-BE49-F238E27FC236}">
                <a16:creationId xmlns:a16="http://schemas.microsoft.com/office/drawing/2014/main" id="{D1D5DE23-EB9C-F69C-D1BF-280DC3CF9FC6}"/>
              </a:ext>
            </a:extLst>
          </p:cNvPr>
          <p:cNvPicPr>
            <a:picLocks noChangeAspect="1"/>
          </p:cNvPicPr>
          <p:nvPr/>
        </p:nvPicPr>
        <p:blipFill>
          <a:blip r:embed="rId2"/>
          <a:stretch>
            <a:fillRect/>
          </a:stretch>
        </p:blipFill>
        <p:spPr>
          <a:xfrm>
            <a:off x="112734" y="2621631"/>
            <a:ext cx="11894781" cy="1048438"/>
          </a:xfrm>
          <a:prstGeom prst="rect">
            <a:avLst/>
          </a:prstGeom>
        </p:spPr>
      </p:pic>
      <p:pic>
        <p:nvPicPr>
          <p:cNvPr id="10" name="Picture 9">
            <a:extLst>
              <a:ext uri="{FF2B5EF4-FFF2-40B4-BE49-F238E27FC236}">
                <a16:creationId xmlns:a16="http://schemas.microsoft.com/office/drawing/2014/main" id="{C50926E7-27C0-0C34-7C32-EDB2158DB56E}"/>
              </a:ext>
            </a:extLst>
          </p:cNvPr>
          <p:cNvPicPr>
            <a:picLocks noChangeAspect="1"/>
          </p:cNvPicPr>
          <p:nvPr/>
        </p:nvPicPr>
        <p:blipFill>
          <a:blip r:embed="rId3"/>
          <a:stretch>
            <a:fillRect/>
          </a:stretch>
        </p:blipFill>
        <p:spPr>
          <a:xfrm>
            <a:off x="2280781" y="4107443"/>
            <a:ext cx="6285638" cy="2144862"/>
          </a:xfrm>
          <a:prstGeom prst="rect">
            <a:avLst/>
          </a:prstGeom>
          <a:ln>
            <a:solidFill>
              <a:schemeClr val="tx2"/>
            </a:solidFill>
          </a:ln>
        </p:spPr>
      </p:pic>
      <p:sp>
        <p:nvSpPr>
          <p:cNvPr id="11" name="TextBox 10">
            <a:extLst>
              <a:ext uri="{FF2B5EF4-FFF2-40B4-BE49-F238E27FC236}">
                <a16:creationId xmlns:a16="http://schemas.microsoft.com/office/drawing/2014/main" id="{090C438E-9653-B558-2F96-E25F2A1EAB6E}"/>
              </a:ext>
            </a:extLst>
          </p:cNvPr>
          <p:cNvSpPr txBox="1"/>
          <p:nvPr/>
        </p:nvSpPr>
        <p:spPr>
          <a:xfrm>
            <a:off x="9258822" y="5179874"/>
            <a:ext cx="1149054" cy="523220"/>
          </a:xfrm>
          <a:prstGeom prst="rect">
            <a:avLst/>
          </a:prstGeom>
          <a:noFill/>
        </p:spPr>
        <p:txBody>
          <a:bodyPr wrap="square" rtlCol="0">
            <a:spAutoFit/>
          </a:bodyPr>
          <a:lstStyle/>
          <a:p>
            <a:r>
              <a:rPr lang="en-US" sz="2800"/>
              <a:t>Eq 1.1</a:t>
            </a:r>
            <a:endParaRPr lang="en-IN" sz="2800"/>
          </a:p>
        </p:txBody>
      </p:sp>
    </p:spTree>
    <p:extLst>
      <p:ext uri="{BB962C8B-B14F-4D97-AF65-F5344CB8AC3E}">
        <p14:creationId xmlns:p14="http://schemas.microsoft.com/office/powerpoint/2010/main" val="362963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C4880E-9C5A-04F8-06B2-7524110BF21B}"/>
              </a:ext>
            </a:extLst>
          </p:cNvPr>
          <p:cNvPicPr>
            <a:picLocks noChangeAspect="1"/>
          </p:cNvPicPr>
          <p:nvPr/>
        </p:nvPicPr>
        <p:blipFill>
          <a:blip r:embed="rId2"/>
          <a:stretch>
            <a:fillRect/>
          </a:stretch>
        </p:blipFill>
        <p:spPr>
          <a:xfrm>
            <a:off x="316185" y="270463"/>
            <a:ext cx="11658697" cy="1197198"/>
          </a:xfrm>
          <a:prstGeom prst="rect">
            <a:avLst/>
          </a:prstGeom>
        </p:spPr>
      </p:pic>
      <p:pic>
        <p:nvPicPr>
          <p:cNvPr id="3" name="Picture 2">
            <a:extLst>
              <a:ext uri="{FF2B5EF4-FFF2-40B4-BE49-F238E27FC236}">
                <a16:creationId xmlns:a16="http://schemas.microsoft.com/office/drawing/2014/main" id="{0694247C-6D90-E00D-A89D-6A2FA8C20C0A}"/>
              </a:ext>
            </a:extLst>
          </p:cNvPr>
          <p:cNvPicPr>
            <a:picLocks noChangeAspect="1"/>
          </p:cNvPicPr>
          <p:nvPr/>
        </p:nvPicPr>
        <p:blipFill>
          <a:blip r:embed="rId3"/>
          <a:stretch>
            <a:fillRect/>
          </a:stretch>
        </p:blipFill>
        <p:spPr>
          <a:xfrm>
            <a:off x="1676400" y="1504949"/>
            <a:ext cx="4539804" cy="1636887"/>
          </a:xfrm>
          <a:prstGeom prst="rect">
            <a:avLst/>
          </a:prstGeom>
          <a:ln>
            <a:solidFill>
              <a:schemeClr val="tx2"/>
            </a:solidFill>
          </a:ln>
        </p:spPr>
      </p:pic>
      <p:pic>
        <p:nvPicPr>
          <p:cNvPr id="4" name="Picture 3">
            <a:extLst>
              <a:ext uri="{FF2B5EF4-FFF2-40B4-BE49-F238E27FC236}">
                <a16:creationId xmlns:a16="http://schemas.microsoft.com/office/drawing/2014/main" id="{20D0F5C3-4075-E7DE-7AEF-56B5D26D1A52}"/>
              </a:ext>
            </a:extLst>
          </p:cNvPr>
          <p:cNvPicPr>
            <a:picLocks noChangeAspect="1"/>
          </p:cNvPicPr>
          <p:nvPr/>
        </p:nvPicPr>
        <p:blipFill>
          <a:blip r:embed="rId4"/>
          <a:stretch>
            <a:fillRect/>
          </a:stretch>
        </p:blipFill>
        <p:spPr>
          <a:xfrm>
            <a:off x="74402" y="3247050"/>
            <a:ext cx="12117598" cy="394171"/>
          </a:xfrm>
          <a:prstGeom prst="rect">
            <a:avLst/>
          </a:prstGeom>
        </p:spPr>
      </p:pic>
      <p:pic>
        <p:nvPicPr>
          <p:cNvPr id="5" name="Picture 4">
            <a:extLst>
              <a:ext uri="{FF2B5EF4-FFF2-40B4-BE49-F238E27FC236}">
                <a16:creationId xmlns:a16="http://schemas.microsoft.com/office/drawing/2014/main" id="{C539E6E1-A186-146E-B5A4-3386A9C013B6}"/>
              </a:ext>
            </a:extLst>
          </p:cNvPr>
          <p:cNvPicPr>
            <a:picLocks noChangeAspect="1"/>
          </p:cNvPicPr>
          <p:nvPr/>
        </p:nvPicPr>
        <p:blipFill>
          <a:blip r:embed="rId5"/>
          <a:stretch>
            <a:fillRect/>
          </a:stretch>
        </p:blipFill>
        <p:spPr>
          <a:xfrm>
            <a:off x="74402" y="3871159"/>
            <a:ext cx="4598416" cy="481065"/>
          </a:xfrm>
          <a:prstGeom prst="rect">
            <a:avLst/>
          </a:prstGeom>
        </p:spPr>
      </p:pic>
      <p:sp>
        <p:nvSpPr>
          <p:cNvPr id="6" name="TextBox 5">
            <a:extLst>
              <a:ext uri="{FF2B5EF4-FFF2-40B4-BE49-F238E27FC236}">
                <a16:creationId xmlns:a16="http://schemas.microsoft.com/office/drawing/2014/main" id="{27854B6F-A067-C29F-7E3A-7424A0829166}"/>
              </a:ext>
            </a:extLst>
          </p:cNvPr>
          <p:cNvSpPr txBox="1"/>
          <p:nvPr/>
        </p:nvSpPr>
        <p:spPr>
          <a:xfrm>
            <a:off x="4793625" y="3759172"/>
            <a:ext cx="4572000" cy="523220"/>
          </a:xfrm>
          <a:prstGeom prst="rect">
            <a:avLst/>
          </a:prstGeom>
          <a:noFill/>
        </p:spPr>
        <p:txBody>
          <a:bodyPr wrap="square">
            <a:spAutoFit/>
          </a:bodyPr>
          <a:lstStyle/>
          <a:p>
            <a:r>
              <a:rPr lang="en-US" sz="2800"/>
              <a:t>, Eq 1.1 becomes</a:t>
            </a:r>
            <a:endParaRPr lang="en-IN" sz="2800"/>
          </a:p>
        </p:txBody>
      </p:sp>
      <p:pic>
        <p:nvPicPr>
          <p:cNvPr id="7" name="Picture 6">
            <a:extLst>
              <a:ext uri="{FF2B5EF4-FFF2-40B4-BE49-F238E27FC236}">
                <a16:creationId xmlns:a16="http://schemas.microsoft.com/office/drawing/2014/main" id="{8F1032DA-9555-895D-74C9-1EDCEEC07470}"/>
              </a:ext>
            </a:extLst>
          </p:cNvPr>
          <p:cNvPicPr>
            <a:picLocks noChangeAspect="1"/>
          </p:cNvPicPr>
          <p:nvPr/>
        </p:nvPicPr>
        <p:blipFill>
          <a:blip r:embed="rId6"/>
          <a:stretch>
            <a:fillRect/>
          </a:stretch>
        </p:blipFill>
        <p:spPr>
          <a:xfrm>
            <a:off x="484933" y="4781139"/>
            <a:ext cx="6497733" cy="1194178"/>
          </a:xfrm>
          <a:prstGeom prst="rect">
            <a:avLst/>
          </a:prstGeom>
          <a:ln>
            <a:solidFill>
              <a:schemeClr val="tx2"/>
            </a:solidFill>
          </a:ln>
        </p:spPr>
      </p:pic>
      <p:sp>
        <p:nvSpPr>
          <p:cNvPr id="8" name="TextBox 7">
            <a:extLst>
              <a:ext uri="{FF2B5EF4-FFF2-40B4-BE49-F238E27FC236}">
                <a16:creationId xmlns:a16="http://schemas.microsoft.com/office/drawing/2014/main" id="{D4A53B89-122A-2E82-D0F9-6C278F3189B0}"/>
              </a:ext>
            </a:extLst>
          </p:cNvPr>
          <p:cNvSpPr txBox="1"/>
          <p:nvPr/>
        </p:nvSpPr>
        <p:spPr>
          <a:xfrm>
            <a:off x="9134605" y="1866617"/>
            <a:ext cx="1981200" cy="523220"/>
          </a:xfrm>
          <a:prstGeom prst="rect">
            <a:avLst/>
          </a:prstGeom>
          <a:noFill/>
        </p:spPr>
        <p:txBody>
          <a:bodyPr wrap="square" rtlCol="0">
            <a:spAutoFit/>
          </a:bodyPr>
          <a:lstStyle/>
          <a:p>
            <a:r>
              <a:rPr lang="en-US" sz="2800"/>
              <a:t>Eq 1.2</a:t>
            </a:r>
            <a:endParaRPr lang="en-IN" sz="2800"/>
          </a:p>
        </p:txBody>
      </p:sp>
      <p:sp>
        <p:nvSpPr>
          <p:cNvPr id="9" name="TextBox 8">
            <a:extLst>
              <a:ext uri="{FF2B5EF4-FFF2-40B4-BE49-F238E27FC236}">
                <a16:creationId xmlns:a16="http://schemas.microsoft.com/office/drawing/2014/main" id="{267F3D80-25FB-0057-90DD-69862F2FB9AB}"/>
              </a:ext>
            </a:extLst>
          </p:cNvPr>
          <p:cNvSpPr txBox="1"/>
          <p:nvPr/>
        </p:nvSpPr>
        <p:spPr>
          <a:xfrm>
            <a:off x="9134605" y="5378228"/>
            <a:ext cx="1981200" cy="523220"/>
          </a:xfrm>
          <a:prstGeom prst="rect">
            <a:avLst/>
          </a:prstGeom>
          <a:noFill/>
        </p:spPr>
        <p:txBody>
          <a:bodyPr wrap="square" rtlCol="0">
            <a:spAutoFit/>
          </a:bodyPr>
          <a:lstStyle/>
          <a:p>
            <a:r>
              <a:rPr lang="en-US" sz="2800"/>
              <a:t>Eq 1.3</a:t>
            </a:r>
            <a:endParaRPr lang="en-IN" sz="2800"/>
          </a:p>
        </p:txBody>
      </p:sp>
    </p:spTree>
    <p:extLst>
      <p:ext uri="{BB962C8B-B14F-4D97-AF65-F5344CB8AC3E}">
        <p14:creationId xmlns:p14="http://schemas.microsoft.com/office/powerpoint/2010/main" val="2328978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396217" y="141600"/>
            <a:ext cx="7617278" cy="59412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u="sng">
                <a:solidFill>
                  <a:srgbClr val="0070C0"/>
                </a:solidFill>
                <a:latin typeface="Times New Roman" pitchFamily="18" charset="0"/>
                <a:cs typeface="Times New Roman" pitchFamily="18" charset="0"/>
              </a:rPr>
              <a:t>Analog Modulation (AM)</a:t>
            </a:r>
          </a:p>
        </p:txBody>
      </p:sp>
      <p:sp>
        <p:nvSpPr>
          <p:cNvPr id="3" name="Content Placeholder 2"/>
          <p:cNvSpPr txBox="1">
            <a:spLocks/>
          </p:cNvSpPr>
          <p:nvPr/>
        </p:nvSpPr>
        <p:spPr>
          <a:xfrm>
            <a:off x="457199" y="1200151"/>
            <a:ext cx="10156371" cy="33944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itchFamily="18" charset="0"/>
              <a:cs typeface="Times New Roman" pitchFamily="18" charset="0"/>
            </a:endParaRPr>
          </a:p>
        </p:txBody>
      </p:sp>
      <p:sp>
        <p:nvSpPr>
          <p:cNvPr id="6" name="Rectangle 5"/>
          <p:cNvSpPr/>
          <p:nvPr/>
        </p:nvSpPr>
        <p:spPr>
          <a:xfrm>
            <a:off x="457199" y="735722"/>
            <a:ext cx="11571515" cy="2308324"/>
          </a:xfrm>
          <a:prstGeom prst="rect">
            <a:avLst/>
          </a:prstGeom>
        </p:spPr>
        <p:txBody>
          <a:bodyPr wrap="square">
            <a:spAutoFit/>
          </a:bodyPr>
          <a:lstStyle/>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AM, the information signal varies the amplitude of the carrier sine wave</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instantaneous value of the carrier amplitude changes in accordance with the amplitude and frequency variations of the modulating signal</a:t>
            </a:r>
          </a:p>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carrier frequency remains constant during the modulation process, but its amplitude varies in accordance with the modulating signal</a:t>
            </a: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stretch>
            <a:fillRect/>
          </a:stretch>
        </p:blipFill>
        <p:spPr>
          <a:xfrm>
            <a:off x="0" y="3508475"/>
            <a:ext cx="7727550" cy="2975754"/>
          </a:xfrm>
          <a:prstGeom prst="rect">
            <a:avLst/>
          </a:prstGeom>
        </p:spPr>
      </p:pic>
      <p:pic>
        <p:nvPicPr>
          <p:cNvPr id="9" name="Picture 8">
            <a:extLst>
              <a:ext uri="{FF2B5EF4-FFF2-40B4-BE49-F238E27FC236}">
                <a16:creationId xmlns:a16="http://schemas.microsoft.com/office/drawing/2014/main" id="{7DB8D881-B96B-9225-8305-2E0E5A74E04F}"/>
              </a:ext>
            </a:extLst>
          </p:cNvPr>
          <p:cNvPicPr>
            <a:picLocks noChangeAspect="1"/>
          </p:cNvPicPr>
          <p:nvPr/>
        </p:nvPicPr>
        <p:blipFill>
          <a:blip r:embed="rId3"/>
          <a:stretch>
            <a:fillRect/>
          </a:stretch>
        </p:blipFill>
        <p:spPr>
          <a:xfrm>
            <a:off x="7836352" y="2333334"/>
            <a:ext cx="4354286" cy="3613746"/>
          </a:xfrm>
          <a:prstGeom prst="rect">
            <a:avLst/>
          </a:prstGeom>
        </p:spPr>
      </p:pic>
    </p:spTree>
    <p:extLst>
      <p:ext uri="{BB962C8B-B14F-4D97-AF65-F5344CB8AC3E}">
        <p14:creationId xmlns:p14="http://schemas.microsoft.com/office/powerpoint/2010/main" val="2184333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D0FF1B-28FE-2294-8F0D-44AD7D5DC5D8}"/>
              </a:ext>
            </a:extLst>
          </p:cNvPr>
          <p:cNvSpPr txBox="1"/>
          <p:nvPr/>
        </p:nvSpPr>
        <p:spPr>
          <a:xfrm>
            <a:off x="531312" y="669876"/>
            <a:ext cx="10616851" cy="954107"/>
          </a:xfrm>
          <a:prstGeom prst="rect">
            <a:avLst/>
          </a:prstGeom>
          <a:noFill/>
        </p:spPr>
        <p:txBody>
          <a:bodyPr wrap="square" rtlCol="0">
            <a:spAutoFit/>
          </a:bodyPr>
          <a:lstStyle/>
          <a:p>
            <a:r>
              <a:rPr lang="en-US" sz="2800"/>
              <a:t>Substituting Eq 1.3 into Eq 1.2 , and replacing                       with parameters of an FM carrier signal, we get the FM signal as follows</a:t>
            </a:r>
            <a:endParaRPr lang="en-IN" sz="2800"/>
          </a:p>
        </p:txBody>
      </p:sp>
      <p:pic>
        <p:nvPicPr>
          <p:cNvPr id="3" name="Picture 2">
            <a:extLst>
              <a:ext uri="{FF2B5EF4-FFF2-40B4-BE49-F238E27FC236}">
                <a16:creationId xmlns:a16="http://schemas.microsoft.com/office/drawing/2014/main" id="{9C2ADE04-348A-551B-D3D4-E8329D6432B6}"/>
              </a:ext>
            </a:extLst>
          </p:cNvPr>
          <p:cNvPicPr>
            <a:picLocks noChangeAspect="1"/>
          </p:cNvPicPr>
          <p:nvPr/>
        </p:nvPicPr>
        <p:blipFill>
          <a:blip r:embed="rId2"/>
          <a:stretch>
            <a:fillRect/>
          </a:stretch>
        </p:blipFill>
        <p:spPr>
          <a:xfrm>
            <a:off x="531312" y="2234852"/>
            <a:ext cx="10211846" cy="1134649"/>
          </a:xfrm>
          <a:prstGeom prst="rect">
            <a:avLst/>
          </a:prstGeom>
          <a:ln>
            <a:solidFill>
              <a:schemeClr val="accent1"/>
            </a:solidFill>
          </a:ln>
        </p:spPr>
      </p:pic>
      <p:sp>
        <p:nvSpPr>
          <p:cNvPr id="4" name="TextBox 3">
            <a:extLst>
              <a:ext uri="{FF2B5EF4-FFF2-40B4-BE49-F238E27FC236}">
                <a16:creationId xmlns:a16="http://schemas.microsoft.com/office/drawing/2014/main" id="{658F0117-800B-4458-386A-47BDE24F5CE8}"/>
              </a:ext>
            </a:extLst>
          </p:cNvPr>
          <p:cNvSpPr txBox="1"/>
          <p:nvPr/>
        </p:nvSpPr>
        <p:spPr>
          <a:xfrm>
            <a:off x="8867057" y="3980370"/>
            <a:ext cx="2610730" cy="523220"/>
          </a:xfrm>
          <a:prstGeom prst="rect">
            <a:avLst/>
          </a:prstGeom>
          <a:noFill/>
        </p:spPr>
        <p:txBody>
          <a:bodyPr wrap="square" rtlCol="0">
            <a:spAutoFit/>
          </a:bodyPr>
          <a:lstStyle/>
          <a:p>
            <a:r>
              <a:rPr lang="en-US" sz="2800"/>
              <a:t>Eq 1.4</a:t>
            </a:r>
            <a:endParaRPr lang="en-IN" sz="2800"/>
          </a:p>
        </p:txBody>
      </p:sp>
      <p:pic>
        <p:nvPicPr>
          <p:cNvPr id="5" name="Picture 4">
            <a:extLst>
              <a:ext uri="{FF2B5EF4-FFF2-40B4-BE49-F238E27FC236}">
                <a16:creationId xmlns:a16="http://schemas.microsoft.com/office/drawing/2014/main" id="{B8FE248F-ED21-C478-FFAB-785A03060831}"/>
              </a:ext>
            </a:extLst>
          </p:cNvPr>
          <p:cNvPicPr>
            <a:picLocks noChangeAspect="1"/>
          </p:cNvPicPr>
          <p:nvPr/>
        </p:nvPicPr>
        <p:blipFill>
          <a:blip r:embed="rId3"/>
          <a:stretch>
            <a:fillRect/>
          </a:stretch>
        </p:blipFill>
        <p:spPr>
          <a:xfrm>
            <a:off x="7315200" y="669876"/>
            <a:ext cx="1551857" cy="522120"/>
          </a:xfrm>
          <a:prstGeom prst="rect">
            <a:avLst/>
          </a:prstGeom>
        </p:spPr>
      </p:pic>
    </p:spTree>
    <p:extLst>
      <p:ext uri="{BB962C8B-B14F-4D97-AF65-F5344CB8AC3E}">
        <p14:creationId xmlns:p14="http://schemas.microsoft.com/office/powerpoint/2010/main" val="1305537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513567" y="596514"/>
            <a:ext cx="9832932" cy="57166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atin typeface="Times New Roman" panose="02020603050405020304" pitchFamily="18" charset="0"/>
                <a:cs typeface="Times New Roman" panose="02020603050405020304" pitchFamily="18" charset="0"/>
              </a:rPr>
              <a:t>Information signal </a:t>
            </a: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p:txBody>
      </p:sp>
      <p:sp>
        <p:nvSpPr>
          <p:cNvPr id="3" name="TextBox 2"/>
          <p:cNvSpPr txBox="1"/>
          <p:nvPr/>
        </p:nvSpPr>
        <p:spPr>
          <a:xfrm>
            <a:off x="1142999" y="107766"/>
            <a:ext cx="9938731" cy="415498"/>
          </a:xfrm>
          <a:prstGeom prst="rect">
            <a:avLst/>
          </a:prstGeom>
          <a:noFill/>
        </p:spPr>
        <p:txBody>
          <a:bodyPr wrap="square" rtlCol="0">
            <a:spAutoFit/>
          </a:bodyPr>
          <a:lstStyle/>
          <a:p>
            <a:pPr algn="ctr"/>
            <a:r>
              <a:rPr lang="en-US" sz="2100" b="1" u="sng">
                <a:latin typeface="Palatino Linotype" pitchFamily="18" charset="0"/>
              </a:rPr>
              <a:t>FM: Modulating a sine wave</a:t>
            </a:r>
          </a:p>
        </p:txBody>
      </p:sp>
      <p:pic>
        <p:nvPicPr>
          <p:cNvPr id="4" name="Picture 3">
            <a:extLst>
              <a:ext uri="{FF2B5EF4-FFF2-40B4-BE49-F238E27FC236}">
                <a16:creationId xmlns:a16="http://schemas.microsoft.com/office/drawing/2014/main" id="{75DF3C30-91E1-5543-5ADE-87A8FCA4EBF2}"/>
              </a:ext>
            </a:extLst>
          </p:cNvPr>
          <p:cNvPicPr>
            <a:picLocks noChangeAspect="1"/>
          </p:cNvPicPr>
          <p:nvPr/>
        </p:nvPicPr>
        <p:blipFill>
          <a:blip r:embed="rId2"/>
          <a:stretch>
            <a:fillRect/>
          </a:stretch>
        </p:blipFill>
        <p:spPr>
          <a:xfrm>
            <a:off x="779745" y="1906055"/>
            <a:ext cx="5946732" cy="4737011"/>
          </a:xfrm>
          <a:prstGeom prst="rect">
            <a:avLst/>
          </a:prstGeom>
          <a:ln>
            <a:solidFill>
              <a:schemeClr val="tx2"/>
            </a:solidFill>
          </a:ln>
        </p:spPr>
      </p:pic>
      <p:sp>
        <p:nvSpPr>
          <p:cNvPr id="5" name="TextBox 4">
            <a:extLst>
              <a:ext uri="{FF2B5EF4-FFF2-40B4-BE49-F238E27FC236}">
                <a16:creationId xmlns:a16="http://schemas.microsoft.com/office/drawing/2014/main" id="{EFA0EEB5-9EF5-F91F-FED9-2788A31E4CE1}"/>
              </a:ext>
            </a:extLst>
          </p:cNvPr>
          <p:cNvSpPr txBox="1"/>
          <p:nvPr/>
        </p:nvSpPr>
        <p:spPr>
          <a:xfrm>
            <a:off x="513567" y="1083055"/>
            <a:ext cx="11540647" cy="523220"/>
          </a:xfrm>
          <a:prstGeom prst="rect">
            <a:avLst/>
          </a:prstGeom>
          <a:noFill/>
        </p:spPr>
        <p:txBody>
          <a:bodyPr wrap="square" rtlCol="0">
            <a:spAutoFit/>
          </a:bodyPr>
          <a:lstStyle/>
          <a:p>
            <a:r>
              <a:rPr lang="en-US" sz="2800">
                <a:latin typeface="Times New Roman" panose="02020603050405020304" pitchFamily="18" charset="0"/>
                <a:cs typeface="Times New Roman" panose="02020603050405020304" pitchFamily="18" charset="0"/>
              </a:rPr>
              <a:t>Inputting this signal into the VCO’s control port, the phase </a:t>
            </a:r>
            <a:r>
              <a:rPr lang="el-GR" sz="2800">
                <a:latin typeface="Times New Roman" panose="02020603050405020304" pitchFamily="18" charset="0"/>
                <a:cs typeface="Times New Roman" panose="02020603050405020304" pitchFamily="18" charset="0"/>
              </a:rPr>
              <a:t>θ</a:t>
            </a:r>
            <a:r>
              <a:rPr lang="en-US" sz="2800">
                <a:latin typeface="Times New Roman" panose="02020603050405020304" pitchFamily="18" charset="0"/>
                <a:cs typeface="Times New Roman" panose="02020603050405020304" pitchFamily="18" charset="0"/>
              </a:rPr>
              <a:t> at time t becomes, </a:t>
            </a:r>
            <a:endParaRPr lang="en-IN" sz="2800">
              <a:latin typeface="Times New Roman" panose="02020603050405020304" pitchFamily="18" charset="0"/>
              <a:cs typeface="Times New Roman" panose="02020603050405020304"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887740168"/>
              </p:ext>
            </p:extLst>
          </p:nvPr>
        </p:nvGraphicFramePr>
        <p:xfrm>
          <a:off x="3871823" y="596514"/>
          <a:ext cx="4481081" cy="500991"/>
        </p:xfrm>
        <a:graphic>
          <a:graphicData uri="http://schemas.openxmlformats.org/presentationml/2006/ole">
            <mc:AlternateContent xmlns:mc="http://schemas.openxmlformats.org/markup-compatibility/2006">
              <mc:Choice xmlns:v="urn:schemas-microsoft-com:vml" Requires="v">
                <p:oleObj name="Equation" r:id="rId3" imgW="2044440" imgH="228600" progId="Equation.DSMT4">
                  <p:embed/>
                </p:oleObj>
              </mc:Choice>
              <mc:Fallback>
                <p:oleObj name="Equation" r:id="rId3" imgW="2044440" imgH="228600" progId="Equation.DSMT4">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1823" y="596514"/>
                        <a:ext cx="4481081" cy="500991"/>
                      </a:xfrm>
                      <a:prstGeom prst="rect">
                        <a:avLst/>
                      </a:prstGeom>
                      <a:noFill/>
                      <a:ln>
                        <a:solidFill>
                          <a:schemeClr val="tx2"/>
                        </a:solidFill>
                      </a:ln>
                    </p:spPr>
                  </p:pic>
                </p:oleObj>
              </mc:Fallback>
            </mc:AlternateContent>
          </a:graphicData>
        </a:graphic>
      </p:graphicFrame>
      <p:sp>
        <p:nvSpPr>
          <p:cNvPr id="7" name="TextBox 6"/>
          <p:cNvSpPr txBox="1"/>
          <p:nvPr/>
        </p:nvSpPr>
        <p:spPr>
          <a:xfrm>
            <a:off x="7741085" y="2573763"/>
            <a:ext cx="2029217" cy="584775"/>
          </a:xfrm>
          <a:prstGeom prst="rect">
            <a:avLst/>
          </a:prstGeom>
          <a:noFill/>
        </p:spPr>
        <p:txBody>
          <a:bodyPr wrap="square" rtlCol="0">
            <a:spAutoFit/>
          </a:bodyPr>
          <a:lstStyle/>
          <a:p>
            <a:r>
              <a:rPr lang="en-US" sz="3200"/>
              <a:t>W</a:t>
            </a:r>
            <a:r>
              <a:rPr lang="en-US" sz="3200" baseline="-25000"/>
              <a:t>i</a:t>
            </a:r>
            <a:r>
              <a:rPr lang="en-US" sz="3200"/>
              <a:t> = 2</a:t>
            </a:r>
            <a:r>
              <a:rPr lang="el-GR" sz="3200"/>
              <a:t>π</a:t>
            </a:r>
            <a:r>
              <a:rPr lang="en-US" sz="3200"/>
              <a:t>fi</a:t>
            </a:r>
            <a:endParaRPr lang="en-US" sz="3200" baseline="-25000"/>
          </a:p>
        </p:txBody>
      </p:sp>
    </p:spTree>
    <p:extLst>
      <p:ext uri="{BB962C8B-B14F-4D97-AF65-F5344CB8AC3E}">
        <p14:creationId xmlns:p14="http://schemas.microsoft.com/office/powerpoint/2010/main" val="3227271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extLst>
              <p:ext uri="{D42A27DB-BD31-4B8C-83A1-F6EECF244321}">
                <p14:modId xmlns:p14="http://schemas.microsoft.com/office/powerpoint/2010/main" val="2995946240"/>
              </p:ext>
            </p:extLst>
          </p:nvPr>
        </p:nvGraphicFramePr>
        <p:xfrm>
          <a:off x="974940" y="610748"/>
          <a:ext cx="7016684" cy="2561222"/>
        </p:xfrm>
        <a:graphic>
          <a:graphicData uri="http://schemas.openxmlformats.org/presentationml/2006/ole">
            <mc:AlternateContent xmlns:mc="http://schemas.openxmlformats.org/markup-compatibility/2006">
              <mc:Choice xmlns:v="urn:schemas-microsoft-com:vml" Requires="v">
                <p:oleObj name="Equation" r:id="rId2" imgW="3340080" imgH="1218960" progId="Equation.DSMT4">
                  <p:embed/>
                </p:oleObj>
              </mc:Choice>
              <mc:Fallback>
                <p:oleObj name="Equation" r:id="rId2" imgW="3340080" imgH="1218960" progId="Equation.DSMT4">
                  <p:embed/>
                  <p:pic>
                    <p:nvPicPr>
                      <p:cNvPr id="4096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940" y="610748"/>
                        <a:ext cx="7016684" cy="2561222"/>
                      </a:xfrm>
                      <a:prstGeom prst="rect">
                        <a:avLst/>
                      </a:prstGeom>
                      <a:noFill/>
                      <a:ln>
                        <a:solidFill>
                          <a:schemeClr val="tx2"/>
                        </a:solidFill>
                      </a:ln>
                    </p:spPr>
                  </p:pic>
                </p:oleObj>
              </mc:Fallback>
            </mc:AlternateContent>
          </a:graphicData>
        </a:graphic>
      </p:graphicFrame>
      <p:sp>
        <p:nvSpPr>
          <p:cNvPr id="3" name="Rectangle 2"/>
          <p:cNvSpPr/>
          <p:nvPr/>
        </p:nvSpPr>
        <p:spPr>
          <a:xfrm>
            <a:off x="0" y="100226"/>
            <a:ext cx="5203522" cy="461665"/>
          </a:xfrm>
          <a:prstGeom prst="rect">
            <a:avLst/>
          </a:prstGeom>
        </p:spPr>
        <p:txBody>
          <a:bodyPr wrap="square">
            <a:spAutoFit/>
          </a:bodyPr>
          <a:lstStyle/>
          <a:p>
            <a:pPr>
              <a:buNone/>
            </a:pPr>
            <a:r>
              <a:rPr lang="en-US" sz="2400">
                <a:latin typeface="Times New Roman" panose="02020603050405020304" pitchFamily="18" charset="0"/>
                <a:cs typeface="Times New Roman" panose="02020603050405020304" pitchFamily="18" charset="0"/>
              </a:rPr>
              <a:t>The frequency-modulated signal is </a:t>
            </a:r>
          </a:p>
        </p:txBody>
      </p:sp>
      <p:pic>
        <p:nvPicPr>
          <p:cNvPr id="4" name="Picture 3"/>
          <p:cNvPicPr>
            <a:picLocks noChangeAspect="1" noChangeArrowheads="1"/>
          </p:cNvPicPr>
          <p:nvPr/>
        </p:nvPicPr>
        <p:blipFill>
          <a:blip r:embed="rId4"/>
          <a:srcRect/>
          <a:stretch>
            <a:fillRect/>
          </a:stretch>
        </p:blipFill>
        <p:spPr bwMode="auto">
          <a:xfrm>
            <a:off x="0" y="3273076"/>
            <a:ext cx="12009330" cy="2646644"/>
          </a:xfrm>
          <a:prstGeom prst="rect">
            <a:avLst/>
          </a:prstGeom>
          <a:noFill/>
          <a:ln w="9525">
            <a:noFill/>
            <a:miter lim="800000"/>
            <a:headEnd/>
            <a:tailEnd/>
          </a:ln>
          <a:effectLst/>
        </p:spPr>
      </p:pic>
      <p:graphicFrame>
        <p:nvGraphicFramePr>
          <p:cNvPr id="5" name="Object 3"/>
          <p:cNvGraphicFramePr>
            <a:graphicFrameLocks noChangeAspect="1"/>
          </p:cNvGraphicFramePr>
          <p:nvPr>
            <p:extLst>
              <p:ext uri="{D42A27DB-BD31-4B8C-83A1-F6EECF244321}">
                <p14:modId xmlns:p14="http://schemas.microsoft.com/office/powerpoint/2010/main" val="936418009"/>
              </p:ext>
            </p:extLst>
          </p:nvPr>
        </p:nvGraphicFramePr>
        <p:xfrm>
          <a:off x="1567334" y="5919720"/>
          <a:ext cx="9483843" cy="865545"/>
        </p:xfrm>
        <a:graphic>
          <a:graphicData uri="http://schemas.openxmlformats.org/presentationml/2006/ole">
            <mc:AlternateContent xmlns:mc="http://schemas.openxmlformats.org/markup-compatibility/2006">
              <mc:Choice xmlns:v="urn:schemas-microsoft-com:vml" Requires="v">
                <p:oleObj name="Equation" r:id="rId5" imgW="4241520" imgH="457200" progId="Equation.DSMT4">
                  <p:embed/>
                </p:oleObj>
              </mc:Choice>
              <mc:Fallback>
                <p:oleObj name="Equation" r:id="rId5" imgW="4241520" imgH="457200" progId="Equation.DSMT4">
                  <p:embed/>
                  <p:pic>
                    <p:nvPicPr>
                      <p:cNvPr id="4096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334" y="5919720"/>
                        <a:ext cx="9483843" cy="865545"/>
                      </a:xfrm>
                      <a:prstGeom prst="rect">
                        <a:avLst/>
                      </a:prstGeom>
                      <a:noFill/>
                    </p:spPr>
                  </p:pic>
                </p:oleObj>
              </mc:Fallback>
            </mc:AlternateContent>
          </a:graphicData>
        </a:graphic>
      </p:graphicFrame>
      <p:sp>
        <p:nvSpPr>
          <p:cNvPr id="6" name="TextBox 5">
            <a:extLst>
              <a:ext uri="{FF2B5EF4-FFF2-40B4-BE49-F238E27FC236}">
                <a16:creationId xmlns:a16="http://schemas.microsoft.com/office/drawing/2014/main" id="{21FE479B-934B-AD7D-5477-CFA736A47B06}"/>
              </a:ext>
            </a:extLst>
          </p:cNvPr>
          <p:cNvSpPr txBox="1"/>
          <p:nvPr/>
        </p:nvSpPr>
        <p:spPr>
          <a:xfrm>
            <a:off x="3777888" y="5111501"/>
            <a:ext cx="3826169" cy="615499"/>
          </a:xfrm>
          <a:prstGeom prst="rect">
            <a:avLst/>
          </a:prstGeom>
          <a:noFill/>
          <a:ln>
            <a:solidFill>
              <a:schemeClr val="tx2"/>
            </a:solidFill>
          </a:ln>
        </p:spPr>
        <p:txBody>
          <a:bodyPr wrap="square" rtlCol="0">
            <a:spAutoFit/>
          </a:bodyPr>
          <a:lstStyle/>
          <a:p>
            <a:endParaRPr lang="en-IN"/>
          </a:p>
        </p:txBody>
      </p:sp>
    </p:spTree>
    <p:extLst>
      <p:ext uri="{BB962C8B-B14F-4D97-AF65-F5344CB8AC3E}">
        <p14:creationId xmlns:p14="http://schemas.microsoft.com/office/powerpoint/2010/main" val="553341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838" y="294028"/>
            <a:ext cx="11548998" cy="523220"/>
          </a:xfrm>
          <a:prstGeom prst="rect">
            <a:avLst/>
          </a:prstGeom>
        </p:spPr>
        <p:txBody>
          <a:bodyPr wrap="square">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In FM a large number of pairs of upper and lower sidebands are generated. </a:t>
            </a:r>
          </a:p>
        </p:txBody>
      </p:sp>
      <p:pic>
        <p:nvPicPr>
          <p:cNvPr id="3" name="Picture 2"/>
          <p:cNvPicPr>
            <a:picLocks noChangeAspect="1"/>
          </p:cNvPicPr>
          <p:nvPr/>
        </p:nvPicPr>
        <p:blipFill>
          <a:blip r:embed="rId2"/>
          <a:stretch>
            <a:fillRect/>
          </a:stretch>
        </p:blipFill>
        <p:spPr>
          <a:xfrm>
            <a:off x="0" y="1336270"/>
            <a:ext cx="7373379" cy="4525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p:cNvSpPr txBox="1"/>
          <p:nvPr/>
        </p:nvSpPr>
        <p:spPr>
          <a:xfrm>
            <a:off x="162838" y="6037545"/>
            <a:ext cx="7152362" cy="523220"/>
          </a:xfrm>
          <a:prstGeom prst="rect">
            <a:avLst/>
          </a:prstGeom>
          <a:noFill/>
        </p:spPr>
        <p:txBody>
          <a:bodyPr wrap="square" rtlCol="0">
            <a:spAutoFit/>
          </a:bodyPr>
          <a:lstStyle/>
          <a:p>
            <a:pPr algn="ctr"/>
            <a:r>
              <a:rPr lang="en-US" sz="2800">
                <a:latin typeface="Times New Roman" panose="02020603050405020304" pitchFamily="18" charset="0"/>
                <a:cs typeface="Times New Roman" panose="02020603050405020304" pitchFamily="18" charset="0"/>
              </a:rPr>
              <a:t>Frequency spectrum of  FM signal</a:t>
            </a:r>
          </a:p>
        </p:txBody>
      </p:sp>
      <p:sp>
        <p:nvSpPr>
          <p:cNvPr id="5" name="TextBox 4"/>
          <p:cNvSpPr txBox="1"/>
          <p:nvPr/>
        </p:nvSpPr>
        <p:spPr>
          <a:xfrm>
            <a:off x="7628351" y="1102290"/>
            <a:ext cx="4171167" cy="4832092"/>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As a result, the spectrum of an FM or a PM signal is usually wider than that of an equivalent AM signal</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Note that the sidebands are spaced from the carrier fc and one another by a frequency equal to the modulating frequency</a:t>
            </a:r>
          </a:p>
          <a:p>
            <a:r>
              <a:rPr lang="en-US" sz="2800">
                <a:latin typeface="Times New Roman" panose="02020603050405020304" pitchFamily="18" charset="0"/>
                <a:cs typeface="Times New Roman" panose="02020603050405020304" pitchFamily="18" charset="0"/>
              </a:rPr>
              <a:t>   fm.</a:t>
            </a:r>
          </a:p>
        </p:txBody>
      </p:sp>
    </p:spTree>
    <p:extLst>
      <p:ext uri="{BB962C8B-B14F-4D97-AF65-F5344CB8AC3E}">
        <p14:creationId xmlns:p14="http://schemas.microsoft.com/office/powerpoint/2010/main" val="3939625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3775" y="338203"/>
            <a:ext cx="10609546" cy="5693866"/>
          </a:xfrm>
          <a:prstGeom prst="rect">
            <a:avLst/>
          </a:prstGeom>
          <a:noFill/>
        </p:spPr>
        <p:txBody>
          <a:bodyPr wrap="square" rtlCol="0">
            <a:spAutoFit/>
          </a:bodyPr>
          <a:lstStyle/>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Theoretically, the FM process produces an infinite number of upper and lower sidebands and a theoretically infinitely large bandwidth. </a:t>
            </a:r>
          </a:p>
          <a:p>
            <a:pPr marL="285750" indent="-28575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The ratio of the frequency deviation to the modulating frequency is known as the modulation index mf or </a:t>
            </a:r>
            <a:r>
              <a:rPr lang="el-GR" sz="2800" i="1">
                <a:latin typeface="Times New Roman" panose="02020603050405020304" pitchFamily="18" charset="0"/>
                <a:cs typeface="Times New Roman" panose="02020603050405020304" pitchFamily="18" charset="0"/>
              </a:rPr>
              <a:t>β</a:t>
            </a:r>
            <a:r>
              <a:rPr lang="en-US" sz="2800" i="1" baseline="-25000" err="1">
                <a:latin typeface="Times New Roman" panose="02020603050405020304" pitchFamily="18" charset="0"/>
                <a:cs typeface="Times New Roman" panose="02020603050405020304" pitchFamily="18" charset="0"/>
              </a:rPr>
              <a:t>fm</a:t>
            </a:r>
            <a:r>
              <a:rPr lang="en-US" sz="2800" i="1">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rPr>
              <a:t>: </a:t>
            </a:r>
          </a:p>
          <a:p>
            <a:r>
              <a:rPr lang="en-US" sz="2800" i="1">
                <a:latin typeface="Times New Roman" panose="02020603050405020304" pitchFamily="18" charset="0"/>
                <a:cs typeface="Times New Roman" panose="02020603050405020304" pitchFamily="18" charset="0"/>
              </a:rPr>
              <a:t>		</a:t>
            </a:r>
            <a:r>
              <a:rPr lang="el-GR" sz="2800" i="1">
                <a:latin typeface="Times New Roman" panose="02020603050405020304" pitchFamily="18" charset="0"/>
                <a:cs typeface="Times New Roman" panose="02020603050405020304" pitchFamily="18" charset="0"/>
              </a:rPr>
              <a:t>β</a:t>
            </a:r>
            <a:r>
              <a:rPr lang="en-US" sz="2800" i="1" baseline="-25000" err="1">
                <a:latin typeface="Times New Roman" panose="02020603050405020304" pitchFamily="18" charset="0"/>
                <a:cs typeface="Times New Roman" panose="02020603050405020304" pitchFamily="18" charset="0"/>
              </a:rPr>
              <a:t>fm</a:t>
            </a:r>
            <a:r>
              <a:rPr lang="en-US" sz="2800" i="1" baseline="-25000">
                <a:latin typeface="Times New Roman" panose="02020603050405020304" pitchFamily="18" charset="0"/>
                <a:cs typeface="Times New Roman" panose="02020603050405020304" pitchFamily="18" charset="0"/>
              </a:rPr>
              <a:t> </a:t>
            </a:r>
            <a:r>
              <a:rPr lang="en-US" sz="2800" i="1">
                <a:latin typeface="Times New Roman" panose="02020603050405020304" pitchFamily="18" charset="0"/>
                <a:cs typeface="Times New Roman" panose="02020603050405020304" pitchFamily="18" charset="0"/>
              </a:rPr>
              <a:t>  = </a:t>
            </a:r>
            <a:r>
              <a:rPr lang="en-US" sz="2800" i="1" err="1">
                <a:latin typeface="Times New Roman" panose="02020603050405020304" pitchFamily="18" charset="0"/>
                <a:cs typeface="Times New Roman" panose="02020603050405020304" pitchFamily="18" charset="0"/>
              </a:rPr>
              <a:t>f</a:t>
            </a:r>
            <a:r>
              <a:rPr lang="en-US" sz="2800" i="1" baseline="-25000" err="1">
                <a:latin typeface="Times New Roman" panose="02020603050405020304" pitchFamily="18" charset="0"/>
                <a:cs typeface="Times New Roman" panose="02020603050405020304" pitchFamily="18" charset="0"/>
              </a:rPr>
              <a:t>d</a:t>
            </a:r>
            <a:r>
              <a:rPr lang="en-US" sz="2800" i="1">
                <a:latin typeface="Times New Roman" panose="02020603050405020304" pitchFamily="18" charset="0"/>
                <a:cs typeface="Times New Roman" panose="02020603050405020304" pitchFamily="18" charset="0"/>
              </a:rPr>
              <a:t>/</a:t>
            </a:r>
            <a:r>
              <a:rPr lang="en-US" sz="2800" i="1" err="1">
                <a:latin typeface="Times New Roman" panose="02020603050405020304" pitchFamily="18" charset="0"/>
                <a:cs typeface="Times New Roman" panose="02020603050405020304" pitchFamily="18" charset="0"/>
              </a:rPr>
              <a:t>f</a:t>
            </a:r>
            <a:r>
              <a:rPr lang="en-US" sz="2800" i="1" baseline="-25000" err="1">
                <a:latin typeface="Times New Roman" panose="02020603050405020304" pitchFamily="18" charset="0"/>
                <a:cs typeface="Times New Roman" panose="02020603050405020304" pitchFamily="18" charset="0"/>
              </a:rPr>
              <a:t>m</a:t>
            </a:r>
            <a:endParaRPr lang="en-US" sz="2800" i="1" baseline="-2500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where </a:t>
            </a:r>
            <a:r>
              <a:rPr lang="en-US" sz="2800" i="1" err="1">
                <a:latin typeface="Times New Roman" panose="02020603050405020304" pitchFamily="18" charset="0"/>
                <a:cs typeface="Times New Roman" panose="02020603050405020304" pitchFamily="18" charset="0"/>
              </a:rPr>
              <a:t>f</a:t>
            </a:r>
            <a:r>
              <a:rPr lang="en-US" sz="2800" i="1" baseline="-25000" err="1">
                <a:latin typeface="Times New Roman" panose="02020603050405020304" pitchFamily="18" charset="0"/>
                <a:cs typeface="Times New Roman" panose="02020603050405020304" pitchFamily="18" charset="0"/>
              </a:rPr>
              <a:t>d</a:t>
            </a:r>
            <a:r>
              <a:rPr lang="en-US" sz="2800">
                <a:latin typeface="Times New Roman" panose="02020603050405020304" pitchFamily="18" charset="0"/>
                <a:cs typeface="Times New Roman" panose="02020603050405020304" pitchFamily="18" charset="0"/>
              </a:rPr>
              <a:t> is the frequency deviation and </a:t>
            </a:r>
            <a:r>
              <a:rPr lang="en-US" sz="2800" i="1" err="1">
                <a:latin typeface="Times New Roman" panose="02020603050405020304" pitchFamily="18" charset="0"/>
                <a:cs typeface="Times New Roman" panose="02020603050405020304" pitchFamily="18" charset="0"/>
              </a:rPr>
              <a:t>f</a:t>
            </a:r>
            <a:r>
              <a:rPr lang="en-US" sz="2800" i="1" baseline="-25000" err="1">
                <a:latin typeface="Times New Roman" panose="02020603050405020304" pitchFamily="18" charset="0"/>
                <a:cs typeface="Times New Roman" panose="02020603050405020304" pitchFamily="18" charset="0"/>
              </a:rPr>
              <a:t>m</a:t>
            </a:r>
            <a:r>
              <a:rPr lang="en-US" sz="2800">
                <a:latin typeface="Times New Roman" panose="02020603050405020304" pitchFamily="18" charset="0"/>
                <a:cs typeface="Times New Roman" panose="02020603050405020304" pitchFamily="18" charset="0"/>
              </a:rPr>
              <a:t> is the modulating frequency.</a:t>
            </a:r>
          </a:p>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For example, if the maximum frequency deviation of the carrier is ±12 kHz and the maximum modulating frequency is 2.5 kHz, the modulating index is </a:t>
            </a:r>
            <a:r>
              <a:rPr lang="el-GR" sz="2800" i="1">
                <a:latin typeface="Times New Roman" panose="02020603050405020304" pitchFamily="18" charset="0"/>
                <a:cs typeface="Times New Roman" panose="02020603050405020304" pitchFamily="18" charset="0"/>
              </a:rPr>
              <a:t>β</a:t>
            </a:r>
            <a:r>
              <a:rPr lang="en-US" sz="2800" i="1" baseline="-25000" err="1">
                <a:latin typeface="Times New Roman" panose="02020603050405020304" pitchFamily="18" charset="0"/>
                <a:cs typeface="Times New Roman" panose="02020603050405020304" pitchFamily="18" charset="0"/>
              </a:rPr>
              <a:t>fm</a:t>
            </a:r>
            <a:r>
              <a:rPr lang="en-US" sz="2800" i="1" baseline="-25000">
                <a:latin typeface="Times New Roman" panose="02020603050405020304" pitchFamily="18" charset="0"/>
                <a:cs typeface="Times New Roman" panose="02020603050405020304" pitchFamily="18" charset="0"/>
              </a:rPr>
              <a:t> </a:t>
            </a:r>
            <a:r>
              <a:rPr lang="en-US" sz="2800" i="1">
                <a:latin typeface="Times New Roman" panose="02020603050405020304" pitchFamily="18" charset="0"/>
                <a:cs typeface="Times New Roman" panose="02020603050405020304" pitchFamily="18" charset="0"/>
              </a:rPr>
              <a:t>  = </a:t>
            </a:r>
            <a:r>
              <a:rPr lang="en-US" sz="2800" i="1" err="1">
                <a:latin typeface="Times New Roman" panose="02020603050405020304" pitchFamily="18" charset="0"/>
                <a:cs typeface="Times New Roman" panose="02020603050405020304" pitchFamily="18" charset="0"/>
              </a:rPr>
              <a:t>f</a:t>
            </a:r>
            <a:r>
              <a:rPr lang="en-US" sz="2800" i="1" baseline="-25000" err="1">
                <a:latin typeface="Times New Roman" panose="02020603050405020304" pitchFamily="18" charset="0"/>
                <a:cs typeface="Times New Roman" panose="02020603050405020304" pitchFamily="18" charset="0"/>
              </a:rPr>
              <a:t>d</a:t>
            </a:r>
            <a:r>
              <a:rPr lang="en-US" sz="2800" i="1">
                <a:latin typeface="Times New Roman" panose="02020603050405020304" pitchFamily="18" charset="0"/>
                <a:cs typeface="Times New Roman" panose="02020603050405020304" pitchFamily="18" charset="0"/>
              </a:rPr>
              <a:t>/</a:t>
            </a:r>
            <a:r>
              <a:rPr lang="en-US" sz="2800" i="1" err="1">
                <a:latin typeface="Times New Roman" panose="02020603050405020304" pitchFamily="18" charset="0"/>
                <a:cs typeface="Times New Roman" panose="02020603050405020304" pitchFamily="18" charset="0"/>
              </a:rPr>
              <a:t>f</a:t>
            </a:r>
            <a:r>
              <a:rPr lang="en-US" sz="2800" i="1" baseline="-25000" err="1">
                <a:latin typeface="Times New Roman" panose="02020603050405020304" pitchFamily="18" charset="0"/>
                <a:cs typeface="Times New Roman" panose="02020603050405020304" pitchFamily="18" charset="0"/>
              </a:rPr>
              <a:t>m</a:t>
            </a:r>
            <a:r>
              <a:rPr lang="en-US" sz="2800">
                <a:latin typeface="Times New Roman" panose="02020603050405020304" pitchFamily="18" charset="0"/>
                <a:cs typeface="Times New Roman" panose="02020603050405020304" pitchFamily="18" charset="0"/>
              </a:rPr>
              <a:t>  = 12/2.5 = 4.8</a:t>
            </a:r>
          </a:p>
          <a:p>
            <a:pPr marL="457200" indent="-457200">
              <a:buFont typeface="Arial" panose="020B0604020202020204" pitchFamily="34" charset="0"/>
              <a:buChar char="•"/>
            </a:pPr>
            <a:endParaRPr lang="en-US" sz="2800">
              <a:latin typeface="Times New Roman" panose="02020603050405020304" pitchFamily="18" charset="0"/>
              <a:cs typeface="Times New Roman" panose="02020603050405020304" pitchFamily="18" charset="0"/>
            </a:endParaRPr>
          </a:p>
          <a:p>
            <a:r>
              <a:rPr lang="en-US" sz="2800">
                <a:latin typeface="Times New Roman" panose="02020603050405020304" pitchFamily="18" charset="0"/>
                <a:cs typeface="Times New Roman" panose="02020603050405020304" pitchFamily="18" charset="0"/>
              </a:rPr>
              <a:t>Ex: What is the deviation ratio of TV sound if the maximum deviation is 25 kHz and the maximum modulating frequency is 15 kHz?</a:t>
            </a:r>
          </a:p>
        </p:txBody>
      </p:sp>
    </p:spTree>
    <p:extLst>
      <p:ext uri="{BB962C8B-B14F-4D97-AF65-F5344CB8AC3E}">
        <p14:creationId xmlns:p14="http://schemas.microsoft.com/office/powerpoint/2010/main" val="24348432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07299" y="147934"/>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u="sng">
                <a:solidFill>
                  <a:srgbClr val="0070C0"/>
                </a:solidFill>
                <a:latin typeface="Times New Roman" pitchFamily="18" charset="0"/>
                <a:cs typeface="Times New Roman" pitchFamily="18" charset="0"/>
              </a:rPr>
              <a:t>Types of FM </a:t>
            </a:r>
          </a:p>
        </p:txBody>
      </p:sp>
      <p:sp>
        <p:nvSpPr>
          <p:cNvPr id="3" name="Content Placeholder 2"/>
          <p:cNvSpPr txBox="1">
            <a:spLocks/>
          </p:cNvSpPr>
          <p:nvPr/>
        </p:nvSpPr>
        <p:spPr>
          <a:xfrm>
            <a:off x="1022959" y="1493699"/>
            <a:ext cx="10300570" cy="436848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ü"/>
            </a:pPr>
            <a:r>
              <a:rPr lang="en-US">
                <a:latin typeface="Times New Roman" pitchFamily="18" charset="0"/>
                <a:cs typeface="Times New Roman" pitchFamily="18" charset="0"/>
              </a:rPr>
              <a:t>Narrowband FM</a:t>
            </a:r>
          </a:p>
          <a:p>
            <a:pPr>
              <a:buFont typeface="Wingdings" panose="05000000000000000000" pitchFamily="2" charset="2"/>
              <a:buChar char="ü"/>
            </a:pPr>
            <a:r>
              <a:rPr lang="en-US">
                <a:latin typeface="Times New Roman" pitchFamily="18" charset="0"/>
                <a:cs typeface="Times New Roman" pitchFamily="18" charset="0"/>
              </a:rPr>
              <a:t>Wideband FM</a:t>
            </a:r>
          </a:p>
          <a:p>
            <a:endParaRPr lang="en-IN">
              <a:latin typeface="Times New Roman" pitchFamily="18" charset="0"/>
              <a:cs typeface="Times New Roman" pitchFamily="18" charset="0"/>
            </a:endParaRPr>
          </a:p>
          <a:p>
            <a:r>
              <a:rPr lang="en-IN">
                <a:latin typeface="Times New Roman" pitchFamily="18" charset="0"/>
                <a:cs typeface="Times New Roman" pitchFamily="18" charset="0"/>
              </a:rPr>
              <a:t>The classification is based on the modulation index</a:t>
            </a:r>
          </a:p>
          <a:p>
            <a:endParaRPr lang="en-IN">
              <a:latin typeface="Times New Roman" pitchFamily="18" charset="0"/>
              <a:cs typeface="Times New Roman" pitchFamily="18" charset="0"/>
            </a:endParaRPr>
          </a:p>
          <a:p>
            <a:r>
              <a:rPr lang="en-IN">
                <a:latin typeface="Times New Roman" pitchFamily="18" charset="0"/>
                <a:cs typeface="Times New Roman" pitchFamily="18" charset="0"/>
              </a:rPr>
              <a:t>Narrowband FM (NFM) </a:t>
            </a:r>
            <a:r>
              <a:rPr lang="el-GR">
                <a:latin typeface="Times New Roman" pitchFamily="18" charset="0"/>
                <a:cs typeface="Times New Roman" pitchFamily="18" charset="0"/>
              </a:rPr>
              <a:t>β</a:t>
            </a:r>
            <a:r>
              <a:rPr lang="en-US" baseline="-25000" err="1">
                <a:latin typeface="Times New Roman" pitchFamily="18" charset="0"/>
                <a:cs typeface="Times New Roman" pitchFamily="18" charset="0"/>
              </a:rPr>
              <a:t>fm</a:t>
            </a:r>
            <a:r>
              <a:rPr lang="en-IN">
                <a:latin typeface="Times New Roman" pitchFamily="18" charset="0"/>
                <a:cs typeface="Times New Roman" pitchFamily="18" charset="0"/>
              </a:rPr>
              <a:t> &lt;&lt; </a:t>
            </a:r>
            <a:r>
              <a:rPr lang="el-GR">
                <a:latin typeface="Times New Roman" pitchFamily="18" charset="0"/>
                <a:cs typeface="Times New Roman" pitchFamily="18" charset="0"/>
              </a:rPr>
              <a:t>π</a:t>
            </a:r>
            <a:r>
              <a:rPr lang="en-US">
                <a:latin typeface="Times New Roman" pitchFamily="18" charset="0"/>
                <a:cs typeface="Times New Roman" pitchFamily="18" charset="0"/>
              </a:rPr>
              <a:t>/2 or 1</a:t>
            </a:r>
            <a:endParaRPr lang="en-IN">
              <a:latin typeface="Times New Roman" pitchFamily="18" charset="0"/>
              <a:cs typeface="Times New Roman" pitchFamily="18" charset="0"/>
            </a:endParaRPr>
          </a:p>
          <a:p>
            <a:pPr>
              <a:buFont typeface="Arial" panose="020B0604020202020204" pitchFamily="34" charset="0"/>
              <a:buNone/>
            </a:pPr>
            <a:endParaRPr lang="en-IN">
              <a:latin typeface="Times New Roman" pitchFamily="18" charset="0"/>
              <a:cs typeface="Times New Roman" pitchFamily="18" charset="0"/>
            </a:endParaRPr>
          </a:p>
          <a:p>
            <a:r>
              <a:rPr lang="en-IN">
                <a:latin typeface="Times New Roman" pitchFamily="18" charset="0"/>
                <a:cs typeface="Times New Roman" pitchFamily="18" charset="0"/>
              </a:rPr>
              <a:t>Wideband FM (WFM) </a:t>
            </a:r>
            <a:r>
              <a:rPr lang="el-GR">
                <a:latin typeface="Times New Roman" pitchFamily="18" charset="0"/>
                <a:cs typeface="Times New Roman" pitchFamily="18" charset="0"/>
              </a:rPr>
              <a:t>β</a:t>
            </a:r>
            <a:r>
              <a:rPr lang="en-US" baseline="-25000" err="1">
                <a:latin typeface="Times New Roman" pitchFamily="18" charset="0"/>
                <a:cs typeface="Times New Roman" pitchFamily="18" charset="0"/>
              </a:rPr>
              <a:t>fm</a:t>
            </a:r>
            <a:r>
              <a:rPr lang="en-IN">
                <a:latin typeface="Times New Roman" pitchFamily="18" charset="0"/>
                <a:cs typeface="Times New Roman" pitchFamily="18" charset="0"/>
              </a:rPr>
              <a:t> &gt;&gt; </a:t>
            </a:r>
            <a:r>
              <a:rPr lang="el-GR">
                <a:latin typeface="Times New Roman" pitchFamily="18" charset="0"/>
                <a:cs typeface="Times New Roman" pitchFamily="18" charset="0"/>
              </a:rPr>
              <a:t>π</a:t>
            </a:r>
            <a:r>
              <a:rPr lang="en-US">
                <a:latin typeface="Times New Roman" pitchFamily="18" charset="0"/>
                <a:cs typeface="Times New Roman" pitchFamily="18" charset="0"/>
              </a:rPr>
              <a:t>/2 or 1</a:t>
            </a:r>
            <a:endParaRPr lang="en-IN">
              <a:latin typeface="Times New Roman" pitchFamily="18" charset="0"/>
              <a:cs typeface="Times New Roman" pitchFamily="18" charset="0"/>
            </a:endParaRPr>
          </a:p>
          <a:p>
            <a:endParaRPr lang="en-US">
              <a:latin typeface="Times New Roman" pitchFamily="18" charset="0"/>
              <a:cs typeface="Times New Roman" pitchFamily="18" charset="0"/>
            </a:endParaRPr>
          </a:p>
          <a:p>
            <a:endParaRPr lang="en-US">
              <a:latin typeface="Palatino Linotype" pitchFamily="18" charset="0"/>
            </a:endParaRPr>
          </a:p>
        </p:txBody>
      </p:sp>
    </p:spTree>
    <p:extLst>
      <p:ext uri="{BB962C8B-B14F-4D97-AF65-F5344CB8AC3E}">
        <p14:creationId xmlns:p14="http://schemas.microsoft.com/office/powerpoint/2010/main" val="3307890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58649" y="232088"/>
            <a:ext cx="6172200" cy="36552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a:solidFill>
                  <a:srgbClr val="0070C0"/>
                </a:solidFill>
                <a:latin typeface="Palatino Linotype" pitchFamily="18" charset="0"/>
              </a:rPr>
              <a:t>Narrowband FM (NFM) </a:t>
            </a:r>
          </a:p>
        </p:txBody>
      </p:sp>
      <p:sp>
        <p:nvSpPr>
          <p:cNvPr id="3" name="Content Placeholder 2"/>
          <p:cNvSpPr txBox="1">
            <a:spLocks/>
          </p:cNvSpPr>
          <p:nvPr/>
        </p:nvSpPr>
        <p:spPr>
          <a:xfrm>
            <a:off x="713984" y="967174"/>
            <a:ext cx="10784909" cy="50954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imes New Roman" panose="02020603050405020304" pitchFamily="18" charset="0"/>
                <a:cs typeface="Times New Roman" panose="02020603050405020304" pitchFamily="18" charset="0"/>
              </a:rPr>
              <a:t>We know, </a:t>
            </a:r>
          </a:p>
          <a:p>
            <a:r>
              <a:rPr lang="en-IN" sz="2400">
                <a:latin typeface="Times New Roman" panose="02020603050405020304" pitchFamily="18" charset="0"/>
                <a:cs typeface="Times New Roman" panose="02020603050405020304" pitchFamily="18" charset="0"/>
              </a:rPr>
              <a:t>By using sum-to-difference trigonometric identity,</a:t>
            </a:r>
          </a:p>
          <a:p>
            <a:pPr marL="0" indent="0">
              <a:buNone/>
            </a:pP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For minimal values of        or </a:t>
            </a:r>
            <a:r>
              <a:rPr lang="en-US" sz="2400" i="1" err="1">
                <a:latin typeface="Times New Roman" panose="02020603050405020304" pitchFamily="18" charset="0"/>
                <a:cs typeface="Times New Roman" panose="02020603050405020304" pitchFamily="18" charset="0"/>
              </a:rPr>
              <a:t>m</a:t>
            </a:r>
            <a:r>
              <a:rPr lang="en-US" sz="2400" i="1" baseline="-25000" err="1">
                <a:latin typeface="Times New Roman" panose="02020603050405020304" pitchFamily="18" charset="0"/>
                <a:cs typeface="Times New Roman" panose="02020603050405020304" pitchFamily="18" charset="0"/>
              </a:rPr>
              <a:t>fm</a:t>
            </a:r>
            <a:r>
              <a:rPr lang="en-US" sz="2400">
                <a:latin typeface="Times New Roman" panose="02020603050405020304" pitchFamily="18" charset="0"/>
                <a:cs typeface="Times New Roman" panose="02020603050405020304" pitchFamily="18" charset="0"/>
              </a:rPr>
              <a:t>, we assume </a:t>
            </a: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Thus,</a:t>
            </a:r>
          </a:p>
          <a:p>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IN" sz="2400">
                <a:latin typeface="Times New Roman" panose="02020603050405020304" pitchFamily="18" charset="0"/>
                <a:cs typeface="Times New Roman" panose="02020603050405020304" pitchFamily="18" charset="0"/>
              </a:rPr>
              <a:t>This equation closely resembles the equation of the AM-DSB-TC signal. </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None/>
            </a:pPr>
            <a:endParaRPr lang="en-US" sz="2400">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3573050" y="0"/>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n-US" sz="1350"/>
          </a:p>
        </p:txBody>
      </p:sp>
      <p:graphicFrame>
        <p:nvGraphicFramePr>
          <p:cNvPr id="5" name="Object 1"/>
          <p:cNvGraphicFramePr>
            <a:graphicFrameLocks noChangeAspect="1"/>
          </p:cNvGraphicFramePr>
          <p:nvPr>
            <p:extLst>
              <p:ext uri="{D42A27DB-BD31-4B8C-83A1-F6EECF244321}">
                <p14:modId xmlns:p14="http://schemas.microsoft.com/office/powerpoint/2010/main" val="508979054"/>
              </p:ext>
            </p:extLst>
          </p:nvPr>
        </p:nvGraphicFramePr>
        <p:xfrm>
          <a:off x="3740576" y="2343832"/>
          <a:ext cx="552058" cy="511164"/>
        </p:xfrm>
        <a:graphic>
          <a:graphicData uri="http://schemas.openxmlformats.org/presentationml/2006/ole">
            <mc:AlternateContent xmlns:mc="http://schemas.openxmlformats.org/markup-compatibility/2006">
              <mc:Choice xmlns:v="urn:schemas-microsoft-com:vml" Requires="v">
                <p:oleObj name="Equation" r:id="rId2" imgW="253890" imgH="241195" progId="Equation.DSMT4">
                  <p:embed/>
                </p:oleObj>
              </mc:Choice>
              <mc:Fallback>
                <p:oleObj name="Equation" r:id="rId2" imgW="253890" imgH="241195" progId="Equation.DSMT4">
                  <p:embed/>
                  <p:pic>
                    <p:nvPicPr>
                      <p:cNvPr id="23553"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0576" y="2343832"/>
                        <a:ext cx="552058" cy="511164"/>
                      </a:xfrm>
                      <a:prstGeom prst="rect">
                        <a:avLst/>
                      </a:prstGeom>
                      <a:noFill/>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79520333"/>
              </p:ext>
            </p:extLst>
          </p:nvPr>
        </p:nvGraphicFramePr>
        <p:xfrm>
          <a:off x="3333488" y="822461"/>
          <a:ext cx="3782861" cy="445042"/>
        </p:xfrm>
        <a:graphic>
          <a:graphicData uri="http://schemas.openxmlformats.org/presentationml/2006/ole">
            <mc:AlternateContent xmlns:mc="http://schemas.openxmlformats.org/markup-compatibility/2006">
              <mc:Choice xmlns:v="urn:schemas-microsoft-com:vml" Requires="v">
                <p:oleObj name="Equation" r:id="rId4" imgW="2374560" imgH="279360" progId="Equation.DSMT4">
                  <p:embed/>
                </p:oleObj>
              </mc:Choice>
              <mc:Fallback>
                <p:oleObj name="Equation" r:id="rId4" imgW="2374560" imgH="279360" progId="Equation.DSMT4">
                  <p:embed/>
                  <p:pic>
                    <p:nvPicPr>
                      <p:cNvPr id="2662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488" y="822461"/>
                        <a:ext cx="3782861" cy="445042"/>
                      </a:xfrm>
                      <a:prstGeom prst="rect">
                        <a:avLst/>
                      </a:prstGeom>
                      <a:noFill/>
                      <a:ln>
                        <a:solidFill>
                          <a:schemeClr val="tx2"/>
                        </a:solid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94741443"/>
              </p:ext>
            </p:extLst>
          </p:nvPr>
        </p:nvGraphicFramePr>
        <p:xfrm>
          <a:off x="1773129" y="1783245"/>
          <a:ext cx="7714640" cy="466810"/>
        </p:xfrm>
        <a:graphic>
          <a:graphicData uri="http://schemas.openxmlformats.org/presentationml/2006/ole">
            <mc:AlternateContent xmlns:mc="http://schemas.openxmlformats.org/markup-compatibility/2006">
              <mc:Choice xmlns:v="urn:schemas-microsoft-com:vml" Requires="v">
                <p:oleObj name="Equation" r:id="rId6" imgW="3987720" imgH="241200" progId="Equation.DSMT4">
                  <p:embed/>
                </p:oleObj>
              </mc:Choice>
              <mc:Fallback>
                <p:oleObj name="Equation" r:id="rId6" imgW="3987720" imgH="241200" progId="Equation.DSMT4">
                  <p:embed/>
                  <p:pic>
                    <p:nvPicPr>
                      <p:cNvPr id="2663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3129" y="1783245"/>
                        <a:ext cx="7714640" cy="466810"/>
                      </a:xfrm>
                      <a:prstGeom prst="rect">
                        <a:avLst/>
                      </a:prstGeom>
                      <a:noFill/>
                      <a:ln>
                        <a:solidFill>
                          <a:schemeClr val="tx2"/>
                        </a:solidFill>
                      </a:ln>
                      <a:effec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79004343"/>
              </p:ext>
            </p:extLst>
          </p:nvPr>
        </p:nvGraphicFramePr>
        <p:xfrm>
          <a:off x="1240549" y="3024377"/>
          <a:ext cx="7968735" cy="545079"/>
        </p:xfrm>
        <a:graphic>
          <a:graphicData uri="http://schemas.openxmlformats.org/presentationml/2006/ole">
            <mc:AlternateContent xmlns:mc="http://schemas.openxmlformats.org/markup-compatibility/2006">
              <mc:Choice xmlns:v="urn:schemas-microsoft-com:vml" Requires="v">
                <p:oleObj name="Equation" r:id="rId8" imgW="3530520" imgH="241200" progId="Equation.DSMT4">
                  <p:embed/>
                </p:oleObj>
              </mc:Choice>
              <mc:Fallback>
                <p:oleObj name="Equation" r:id="rId8" imgW="3530520" imgH="241200" progId="Equation.DSMT4">
                  <p:embed/>
                  <p:pic>
                    <p:nvPicPr>
                      <p:cNvPr id="26631" name="Object 7"/>
                      <p:cNvPicPr>
                        <a:picLocks noChangeAspect="1" noChangeArrowheads="1"/>
                      </p:cNvPicPr>
                      <p:nvPr/>
                    </p:nvPicPr>
                    <p:blipFill>
                      <a:blip r:embed="rId9"/>
                      <a:srcRect/>
                      <a:stretch>
                        <a:fillRect/>
                      </a:stretch>
                    </p:blipFill>
                    <p:spPr bwMode="auto">
                      <a:xfrm>
                        <a:off x="1240549" y="3024377"/>
                        <a:ext cx="7968735" cy="545079"/>
                      </a:xfrm>
                      <a:prstGeom prst="rect">
                        <a:avLst/>
                      </a:prstGeom>
                      <a:noFill/>
                      <a:ln>
                        <a:solidFill>
                          <a:schemeClr val="tx2"/>
                        </a:solidFill>
                      </a:ln>
                      <a:effec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89594824"/>
              </p:ext>
            </p:extLst>
          </p:nvPr>
        </p:nvGraphicFramePr>
        <p:xfrm>
          <a:off x="1932954" y="3914352"/>
          <a:ext cx="6583926" cy="1457511"/>
        </p:xfrm>
        <a:graphic>
          <a:graphicData uri="http://schemas.openxmlformats.org/presentationml/2006/ole">
            <mc:AlternateContent xmlns:mc="http://schemas.openxmlformats.org/markup-compatibility/2006">
              <mc:Choice xmlns:v="urn:schemas-microsoft-com:vml" Requires="v">
                <p:oleObj name="Equation" r:id="rId10" imgW="3327120" imgH="736560" progId="Equation.DSMT4">
                  <p:embed/>
                </p:oleObj>
              </mc:Choice>
              <mc:Fallback>
                <p:oleObj name="Equation" r:id="rId10" imgW="3327120" imgH="736560" progId="Equation.DSMT4">
                  <p:embed/>
                  <p:pic>
                    <p:nvPicPr>
                      <p:cNvPr id="2663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2954" y="3914352"/>
                        <a:ext cx="6583926" cy="1457511"/>
                      </a:xfrm>
                      <a:prstGeom prst="rect">
                        <a:avLst/>
                      </a:prstGeom>
                      <a:noFill/>
                      <a:ln>
                        <a:solidFill>
                          <a:schemeClr val="tx2"/>
                        </a:solidFill>
                      </a:ln>
                      <a:effectLst/>
                    </p:spPr>
                  </p:pic>
                </p:oleObj>
              </mc:Fallback>
            </mc:AlternateContent>
          </a:graphicData>
        </a:graphic>
      </p:graphicFrame>
      <mc:AlternateContent xmlns:mc="http://schemas.openxmlformats.org/markup-compatibility/2006">
        <mc:Choice xmlns:a14="http://schemas.microsoft.com/office/drawing/2010/main" Requires="a14">
          <p:sp>
            <p:nvSpPr>
              <p:cNvPr id="11" name="TextBox 10"/>
              <p:cNvSpPr txBox="1"/>
              <p:nvPr/>
            </p:nvSpPr>
            <p:spPr>
              <a:xfrm>
                <a:off x="3538987" y="3066126"/>
                <a:ext cx="345253"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m:t>
                      </m:r>
                    </m:oMath>
                  </m:oMathPara>
                </a14:m>
                <a:endParaRPr lang="en-US" sz="2000" b="1"/>
              </a:p>
            </p:txBody>
          </p:sp>
        </mc:Choice>
        <mc:Fallback>
          <p:sp>
            <p:nvSpPr>
              <p:cNvPr id="11" name="TextBox 10"/>
              <p:cNvSpPr txBox="1">
                <a:spLocks noRot="1" noChangeAspect="1" noMove="1" noResize="1" noEditPoints="1" noAdjustHandles="1" noChangeArrowheads="1" noChangeShapeType="1" noTextEdit="1"/>
              </p:cNvSpPr>
              <p:nvPr/>
            </p:nvSpPr>
            <p:spPr>
              <a:xfrm>
                <a:off x="3538987" y="3066126"/>
                <a:ext cx="345253" cy="400110"/>
              </a:xfrm>
              <a:prstGeom prst="rect">
                <a:avLst/>
              </a:prstGeom>
              <a:blipFill>
                <a:blip r:embed="rId12"/>
                <a:stretch>
                  <a:fillRect r="-3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7259217" y="3066126"/>
                <a:ext cx="345253" cy="40011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ea typeface="Cambria Math" panose="02040503050406030204" pitchFamily="18" charset="0"/>
                        </a:rPr>
                        <m:t>≅</m:t>
                      </m:r>
                    </m:oMath>
                  </m:oMathPara>
                </a14:m>
                <a:endParaRPr lang="en-US" sz="2000" b="1"/>
              </a:p>
            </p:txBody>
          </p:sp>
        </mc:Choice>
        <mc:Fallback>
          <p:sp>
            <p:nvSpPr>
              <p:cNvPr id="12" name="TextBox 11"/>
              <p:cNvSpPr txBox="1">
                <a:spLocks noRot="1" noChangeAspect="1" noMove="1" noResize="1" noEditPoints="1" noAdjustHandles="1" noChangeArrowheads="1" noChangeShapeType="1" noTextEdit="1"/>
              </p:cNvSpPr>
              <p:nvPr/>
            </p:nvSpPr>
            <p:spPr>
              <a:xfrm>
                <a:off x="7259217" y="3066126"/>
                <a:ext cx="345253" cy="400110"/>
              </a:xfrm>
              <a:prstGeom prst="rect">
                <a:avLst/>
              </a:prstGeom>
              <a:blipFill>
                <a:blip r:embed="rId12"/>
                <a:stretch>
                  <a:fillRect r="-3571"/>
                </a:stretch>
              </a:blipFill>
            </p:spPr>
            <p:txBody>
              <a:bodyPr/>
              <a:lstStyle/>
              <a:p>
                <a:r>
                  <a:rPr lang="en-US">
                    <a:noFill/>
                  </a:rPr>
                  <a:t> </a:t>
                </a:r>
              </a:p>
            </p:txBody>
          </p:sp>
        </mc:Fallback>
      </mc:AlternateContent>
    </p:spTree>
    <p:extLst>
      <p:ext uri="{BB962C8B-B14F-4D97-AF65-F5344CB8AC3E}">
        <p14:creationId xmlns:p14="http://schemas.microsoft.com/office/powerpoint/2010/main" val="138997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7470" y="1535938"/>
            <a:ext cx="8995997" cy="5052752"/>
          </a:xfrm>
          <a:prstGeom prst="rect">
            <a:avLst/>
          </a:prstGeom>
        </p:spPr>
      </p:pic>
      <p:sp>
        <p:nvSpPr>
          <p:cNvPr id="4" name="Title 1"/>
          <p:cNvSpPr txBox="1">
            <a:spLocks/>
          </p:cNvSpPr>
          <p:nvPr/>
        </p:nvSpPr>
        <p:spPr>
          <a:xfrm>
            <a:off x="2658649" y="232088"/>
            <a:ext cx="6172200" cy="36552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a:solidFill>
                  <a:srgbClr val="0070C0"/>
                </a:solidFill>
                <a:latin typeface="Palatino Linotype" pitchFamily="18" charset="0"/>
              </a:rPr>
              <a:t>Narrowband FM (NBFM) Generation </a:t>
            </a:r>
          </a:p>
        </p:txBody>
      </p:sp>
    </p:spTree>
    <p:extLst>
      <p:ext uri="{BB962C8B-B14F-4D97-AF65-F5344CB8AC3E}">
        <p14:creationId xmlns:p14="http://schemas.microsoft.com/office/powerpoint/2010/main" val="4186182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661ED9F-DA5A-E22A-AD4C-BC3341197A57}"/>
              </a:ext>
            </a:extLst>
          </p:cNvPr>
          <p:cNvSpPr txBox="1">
            <a:spLocks/>
          </p:cNvSpPr>
          <p:nvPr/>
        </p:nvSpPr>
        <p:spPr>
          <a:xfrm>
            <a:off x="224342" y="375780"/>
            <a:ext cx="11487493" cy="28434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IN">
                <a:latin typeface="Times New Roman" panose="02020603050405020304" pitchFamily="18" charset="0"/>
                <a:cs typeface="Times New Roman" panose="02020603050405020304" pitchFamily="18" charset="0"/>
              </a:rPr>
              <a:t>NFM signal is essentially the same as the AM-DSB-TC signal, with the one difference that its lower sideband (LSB) is inverted. </a:t>
            </a:r>
          </a:p>
          <a:p>
            <a:pPr algn="just"/>
            <a:r>
              <a:rPr lang="en-IN">
                <a:latin typeface="Times New Roman" panose="02020603050405020304" pitchFamily="18" charset="0"/>
                <a:cs typeface="Times New Roman" panose="02020603050405020304" pitchFamily="18" charset="0"/>
              </a:rPr>
              <a:t>That is the LSB of the NFM signal is 180 degrees out of phase with the lower sideband of the AM-DSB-TC signal</a:t>
            </a:r>
          </a:p>
          <a:p>
            <a:pPr algn="just"/>
            <a:r>
              <a:rPr lang="en-IN">
                <a:latin typeface="Times New Roman" panose="02020603050405020304" pitchFamily="18" charset="0"/>
                <a:cs typeface="Times New Roman" panose="02020603050405020304" pitchFamily="18" charset="0"/>
              </a:rPr>
              <a:t>The spectra of NFM and AM-DSB-TC are similar meaning that the bandwidths of these two signals are approximately the same</a:t>
            </a:r>
            <a:r>
              <a:rPr lang="en-IN" sz="2600">
                <a:latin typeface="Times New Roman" panose="02020603050405020304" pitchFamily="18" charset="0"/>
                <a:cs typeface="Times New Roman" panose="02020603050405020304" pitchFamily="18" charset="0"/>
              </a:rPr>
              <a:t>.</a:t>
            </a:r>
          </a:p>
        </p:txBody>
      </p:sp>
      <p:pic>
        <p:nvPicPr>
          <p:cNvPr id="3" name="Picture 2">
            <a:extLst>
              <a:ext uri="{FF2B5EF4-FFF2-40B4-BE49-F238E27FC236}">
                <a16:creationId xmlns:a16="http://schemas.microsoft.com/office/drawing/2014/main" id="{E7B233E9-9B0A-D6A5-C493-19A11E703896}"/>
              </a:ext>
            </a:extLst>
          </p:cNvPr>
          <p:cNvPicPr>
            <a:picLocks noChangeAspect="1"/>
          </p:cNvPicPr>
          <p:nvPr/>
        </p:nvPicPr>
        <p:blipFill>
          <a:blip r:embed="rId2"/>
          <a:stretch>
            <a:fillRect/>
          </a:stretch>
        </p:blipFill>
        <p:spPr>
          <a:xfrm>
            <a:off x="324551" y="3773931"/>
            <a:ext cx="11287076" cy="2719637"/>
          </a:xfrm>
          <a:prstGeom prst="rect">
            <a:avLst/>
          </a:prstGeom>
        </p:spPr>
      </p:pic>
    </p:spTree>
    <p:extLst>
      <p:ext uri="{BB962C8B-B14F-4D97-AF65-F5344CB8AC3E}">
        <p14:creationId xmlns:p14="http://schemas.microsoft.com/office/powerpoint/2010/main" val="3456408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38203" y="939452"/>
            <a:ext cx="11498893" cy="5632311"/>
          </a:xfrm>
          <a:prstGeom prst="rect">
            <a:avLst/>
          </a:prstGeom>
          <a:noFill/>
        </p:spPr>
        <p:txBody>
          <a:bodyPr wrap="square" rtlCol="0">
            <a:spAutoFit/>
          </a:bodyPr>
          <a:lstStyle/>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Improved Signal-to-Noise Ratio (SNR) </a:t>
            </a:r>
            <a:r>
              <a:rPr lang="en-US" sz="2400">
                <a:latin typeface="Times New Roman" panose="02020603050405020304" pitchFamily="18" charset="0"/>
                <a:cs typeface="Times New Roman" panose="02020603050405020304" pitchFamily="18" charset="0"/>
              </a:rPr>
              <a:t>FM is less susceptible to noise compared to AM. In FM, the information is carried by the frequency variations, whereas in AM, it is carried by the amplitude. Since most noise in communication systems affects amplitude, FM signals are less affected, leading to better sound quality and a higher signal-to-noise ratio.FM is beneficial in environments with interference or background noise, such as urban areas.</a:t>
            </a:r>
          </a:p>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Better Sound Quality: </a:t>
            </a:r>
            <a:r>
              <a:rPr lang="en-US" sz="2400">
                <a:latin typeface="Times New Roman" panose="02020603050405020304" pitchFamily="18" charset="0"/>
                <a:cs typeface="Times New Roman" panose="02020603050405020304" pitchFamily="18" charset="0"/>
              </a:rPr>
              <a:t>FM generally provides better sound quality than AM. The wider bandwidth used by FM allows for higher fidelity and more accurate reproduction of audio signals. This is why FM is commonly used for high-fidelity music broadcasts.FM can carry a greater range of frequencies, resulting in a better listening experience for music and speech.</a:t>
            </a:r>
          </a:p>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Reduced Distortion </a:t>
            </a:r>
            <a:r>
              <a:rPr lang="en-US" sz="2400">
                <a:latin typeface="Times New Roman" panose="02020603050405020304" pitchFamily="18" charset="0"/>
                <a:cs typeface="Times New Roman" panose="02020603050405020304" pitchFamily="18" charset="0"/>
              </a:rPr>
              <a:t>FM is less prone to signal distortion than AM. Since amplitude variations in AM can be easily distorted by noise or fading, this leads to distortions in the received signal. FM avoids this issue as the amplitude remains constant, and only frequency changes carry information.</a:t>
            </a:r>
          </a:p>
        </p:txBody>
      </p:sp>
      <p:sp>
        <p:nvSpPr>
          <p:cNvPr id="4" name="Title 1"/>
          <p:cNvSpPr txBox="1">
            <a:spLocks/>
          </p:cNvSpPr>
          <p:nvPr/>
        </p:nvSpPr>
        <p:spPr>
          <a:xfrm>
            <a:off x="2658649" y="232088"/>
            <a:ext cx="6172200" cy="36552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u="sng">
                <a:solidFill>
                  <a:srgbClr val="0070C0"/>
                </a:solidFill>
                <a:latin typeface="Palatino Linotype" pitchFamily="18" charset="0"/>
              </a:rPr>
              <a:t> Advantages of FM over AM</a:t>
            </a:r>
          </a:p>
        </p:txBody>
      </p:sp>
    </p:spTree>
    <p:extLst>
      <p:ext uri="{BB962C8B-B14F-4D97-AF65-F5344CB8AC3E}">
        <p14:creationId xmlns:p14="http://schemas.microsoft.com/office/powerpoint/2010/main" val="371126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283028" y="87475"/>
                <a:ext cx="11342914" cy="6632585"/>
              </a:xfrm>
              <a:prstGeom prst="rect">
                <a:avLst/>
              </a:prstGeom>
            </p:spPr>
            <p:txBody>
              <a:bodyPr wrap="square">
                <a:spAutoFit/>
              </a:bodyPr>
              <a:lstStyle/>
              <a:p>
                <a:pPr marL="285750" indent="-285750">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sine wave carrier signal is expressed as:</a:t>
                </a:r>
              </a:p>
              <a:p>
                <a:pPr lvl="1">
                  <a:spcAft>
                    <a:spcPts val="600"/>
                  </a:spcAft>
                </a:pPr>
                <a:r>
                  <a:rPr lang="en-US" sz="2400" b="0">
                    <a:cs typeface="Times New Roman" panose="02020603050405020304" pitchFamily="18" charset="0"/>
                  </a:rPr>
                  <a:t>		</a:t>
                </a:r>
                <a14:m>
                  <m:oMath xmlns:m="http://schemas.openxmlformats.org/officeDocument/2006/math">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𝑣</m:t>
                        </m:r>
                      </m:e>
                      <m:sub>
                        <m:r>
                          <a:rPr lang="en-US" sz="2400" b="0" i="1" smtClean="0">
                            <a:latin typeface="Cambria Math" panose="02040503050406030204" pitchFamily="18" charset="0"/>
                            <a:cs typeface="Times New Roman" panose="02020603050405020304" pitchFamily="18" charset="0"/>
                          </a:rPr>
                          <m:t>𝑐</m:t>
                        </m:r>
                      </m:sub>
                    </m:sSub>
                    <m:r>
                      <a:rPr lang="en-US" sz="2400" b="0" i="0" smtClean="0">
                        <a:latin typeface="Cambria Math" panose="02040503050406030204" pitchFamily="18" charset="0"/>
                        <a:cs typeface="Times New Roman" panose="02020603050405020304" pitchFamily="18" charset="0"/>
                      </a:rPr>
                      <m:t>=</m:t>
                    </m:r>
                    <m:r>
                      <m:rPr>
                        <m:sty m:val="p"/>
                      </m:rPr>
                      <a:rPr lang="en-US" sz="2400" b="0" i="0" smtClean="0">
                        <a:latin typeface="Cambria Math" panose="02040503050406030204" pitchFamily="18" charset="0"/>
                        <a:cs typeface="Times New Roman" panose="02020603050405020304" pitchFamily="18" charset="0"/>
                      </a:rPr>
                      <m:t>Vc</m:t>
                    </m:r>
                    <m:r>
                      <a:rPr lang="en-US" sz="2400" b="0" i="0" smtClean="0">
                        <a:latin typeface="Cambria Math" panose="02040503050406030204" pitchFamily="18" charset="0"/>
                        <a:cs typeface="Times New Roman" panose="02020603050405020304" pitchFamily="18" charset="0"/>
                      </a:rPr>
                      <m:t> </m:t>
                    </m:r>
                    <m:r>
                      <m:rPr>
                        <m:sty m:val="p"/>
                      </m:rPr>
                      <a:rPr lang="en-US" sz="2400" b="0" i="0" smtClean="0">
                        <a:latin typeface="Cambria Math" panose="02040503050406030204" pitchFamily="18" charset="0"/>
                        <a:cs typeface="Times New Roman" panose="02020603050405020304" pitchFamily="18" charset="0"/>
                      </a:rPr>
                      <m:t>sin</m:t>
                    </m:r>
                    <m:r>
                      <a:rPr lang="en-US" sz="2400" b="0" i="0" smtClean="0">
                        <a:latin typeface="Cambria Math" panose="02040503050406030204" pitchFamily="18" charset="0"/>
                        <a:cs typeface="Times New Roman" panose="02020603050405020304" pitchFamily="18" charset="0"/>
                      </a:rPr>
                      <m:t> 2</m:t>
                    </m:r>
                    <m:r>
                      <m:rPr>
                        <m:sty m:val="p"/>
                      </m:rPr>
                      <a:rPr lang="el-GR" sz="2400" b="0" i="1" smtClean="0">
                        <a:latin typeface="Cambria Math" panose="02040503050406030204" pitchFamily="18" charset="0"/>
                        <a:ea typeface="Cambria Math" panose="02040503050406030204" pitchFamily="18" charset="0"/>
                        <a:cs typeface="Times New Roman" panose="02020603050405020304" pitchFamily="18" charset="0"/>
                      </a:rPr>
                      <m:t>π</m:t>
                    </m:r>
                    <m:sSub>
                      <m:sSubPr>
                        <m:ctrlPr>
                          <a:rPr lang="el-GR" sz="240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𝑓</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𝑐</m:t>
                        </m:r>
                      </m:sub>
                    </m:sSub>
                  </m:oMath>
                </a14:m>
                <a:r>
                  <a:rPr lang="en-US" sz="2400">
                    <a:latin typeface="Times New Roman" panose="02020603050405020304" pitchFamily="18" charset="0"/>
                    <a:cs typeface="Times New Roman" panose="02020603050405020304" pitchFamily="18" charset="0"/>
                  </a:rPr>
                  <a:t>t</a:t>
                </a:r>
              </a:p>
              <a:p>
                <a:pPr lvl="1">
                  <a:spcAft>
                    <a:spcPts val="600"/>
                  </a:spcAft>
                </a:pPr>
                <a:r>
                  <a:rPr lang="en-US" sz="2400" i="1" err="1">
                    <a:latin typeface="Times New Roman" panose="02020603050405020304" pitchFamily="18" charset="0"/>
                    <a:cs typeface="Times New Roman" panose="02020603050405020304" pitchFamily="18" charset="0"/>
                  </a:rPr>
                  <a:t>v</a:t>
                </a:r>
                <a:r>
                  <a:rPr lang="en-US" sz="2400" baseline="-25000" err="1">
                    <a:latin typeface="Times New Roman" panose="02020603050405020304" pitchFamily="18" charset="0"/>
                    <a:cs typeface="Times New Roman" panose="02020603050405020304" pitchFamily="18" charset="0"/>
                  </a:rPr>
                  <a:t>c</a:t>
                </a:r>
                <a:r>
                  <a:rPr lang="en-US" sz="2400" baseline="-250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represents the instantaneous value of the carrier sine wave voltage,</a:t>
                </a:r>
              </a:p>
              <a:p>
                <a:pPr lvl="1">
                  <a:spcAft>
                    <a:spcPts val="600"/>
                  </a:spcAft>
                </a:pPr>
                <a:r>
                  <a:rPr lang="en-US" sz="2400" err="1">
                    <a:latin typeface="Times New Roman" panose="02020603050405020304" pitchFamily="18" charset="0"/>
                    <a:cs typeface="Times New Roman" panose="02020603050405020304" pitchFamily="18" charset="0"/>
                  </a:rPr>
                  <a:t>V</a:t>
                </a:r>
                <a:r>
                  <a:rPr lang="en-US" sz="2400" baseline="-25000" err="1">
                    <a:latin typeface="Times New Roman" panose="02020603050405020304" pitchFamily="18" charset="0"/>
                    <a:cs typeface="Times New Roman" panose="02020603050405020304" pitchFamily="18" charset="0"/>
                  </a:rPr>
                  <a:t>c</a:t>
                </a:r>
                <a:r>
                  <a:rPr lang="en-US" sz="2400">
                    <a:latin typeface="Times New Roman" panose="02020603050405020304" pitchFamily="18" charset="0"/>
                    <a:cs typeface="Times New Roman" panose="02020603050405020304" pitchFamily="18" charset="0"/>
                  </a:rPr>
                  <a:t> represents the peak value of the constant unmodulated carrier sine wave</a:t>
                </a:r>
              </a:p>
              <a:p>
                <a:pPr lvl="1">
                  <a:spcAft>
                    <a:spcPts val="600"/>
                  </a:spcAft>
                </a:pPr>
                <a:r>
                  <a:rPr lang="en-US" sz="2400">
                    <a:latin typeface="Times New Roman" panose="02020603050405020304" pitchFamily="18" charset="0"/>
                    <a:cs typeface="Times New Roman" panose="02020603050405020304" pitchFamily="18" charset="0"/>
                  </a:rPr>
                  <a:t>fc is the frequency of the carrier sine wave; and t is a particular point in time during the carrier cycle</a:t>
                </a:r>
              </a:p>
              <a:p>
                <a:pPr marL="271463" lvl="1" indent="-271463">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 sine wave-modulating signal can be expressed with a similar formula</a:t>
                </a:r>
              </a:p>
              <a:p>
                <a:pPr marL="1371600" lvl="4">
                  <a:spcAft>
                    <a:spcPts val="600"/>
                  </a:spcAft>
                </a:pP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𝑣</m:t>
                        </m:r>
                      </m:e>
                      <m:sub>
                        <m:r>
                          <a:rPr lang="en-US" sz="2400" b="0" i="1" smtClean="0">
                            <a:latin typeface="Cambria Math" panose="02040503050406030204" pitchFamily="18" charset="0"/>
                            <a:cs typeface="Times New Roman" panose="02020603050405020304" pitchFamily="18" charset="0"/>
                          </a:rPr>
                          <m:t>𝑚</m:t>
                        </m:r>
                      </m:sub>
                    </m:sSub>
                    <m:r>
                      <a:rPr lang="en-US" sz="2400">
                        <a:latin typeface="Cambria Math" panose="02040503050406030204" pitchFamily="18" charset="0"/>
                        <a:cs typeface="Times New Roman" panose="02020603050405020304" pitchFamily="18" charset="0"/>
                      </a:rPr>
                      <m:t>=</m:t>
                    </m:r>
                    <m:r>
                      <m:rPr>
                        <m:sty m:val="p"/>
                      </m:rPr>
                      <a:rPr lang="en-US" sz="2400">
                        <a:latin typeface="Cambria Math" panose="02040503050406030204" pitchFamily="18" charset="0"/>
                        <a:cs typeface="Times New Roman" panose="02020603050405020304" pitchFamily="18" charset="0"/>
                      </a:rPr>
                      <m:t>Vm</m:t>
                    </m:r>
                    <m:r>
                      <a:rPr lang="en-US" sz="2400">
                        <a:latin typeface="Cambria Math" panose="02040503050406030204" pitchFamily="18" charset="0"/>
                        <a:cs typeface="Times New Roman" panose="02020603050405020304" pitchFamily="18" charset="0"/>
                      </a:rPr>
                      <m:t> </m:t>
                    </m:r>
                    <m:r>
                      <m:rPr>
                        <m:sty m:val="p"/>
                      </m:rPr>
                      <a:rPr lang="en-US" sz="2400">
                        <a:latin typeface="Cambria Math" panose="02040503050406030204" pitchFamily="18" charset="0"/>
                        <a:cs typeface="Times New Roman" panose="02020603050405020304" pitchFamily="18" charset="0"/>
                      </a:rPr>
                      <m:t>sin</m:t>
                    </m:r>
                    <m:r>
                      <a:rPr lang="en-US" sz="2400">
                        <a:latin typeface="Cambria Math" panose="02040503050406030204" pitchFamily="18" charset="0"/>
                        <a:cs typeface="Times New Roman" panose="02020603050405020304" pitchFamily="18" charset="0"/>
                      </a:rPr>
                      <m:t> 2</m:t>
                    </m:r>
                    <m:r>
                      <m:rPr>
                        <m:sty m:val="p"/>
                      </m:rPr>
                      <a:rPr lang="el-GR" sz="2400" i="1">
                        <a:latin typeface="Cambria Math" panose="02040503050406030204" pitchFamily="18" charset="0"/>
                        <a:ea typeface="Cambria Math" panose="02040503050406030204" pitchFamily="18" charset="0"/>
                        <a:cs typeface="Times New Roman" panose="02020603050405020304" pitchFamily="18" charset="0"/>
                      </a:rPr>
                      <m:t>π</m:t>
                    </m:r>
                    <m:sSub>
                      <m:sSubPr>
                        <m:ctrlPr>
                          <a:rPr lang="el-GR"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𝑓</m:t>
                        </m:r>
                      </m:e>
                      <m: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𝑚</m:t>
                        </m:r>
                      </m:sub>
                    </m:sSub>
                  </m:oMath>
                </a14:m>
                <a:r>
                  <a:rPr lang="en-US" sz="2400">
                    <a:latin typeface="Times New Roman" panose="02020603050405020304" pitchFamily="18" charset="0"/>
                    <a:cs typeface="Times New Roman" panose="02020603050405020304" pitchFamily="18" charset="0"/>
                  </a:rPr>
                  <a:t>t</a:t>
                </a:r>
              </a:p>
              <a:p>
                <a:pPr marL="271463" lvl="4">
                  <a:spcAft>
                    <a:spcPts val="600"/>
                  </a:spcAft>
                </a:pPr>
                <a:r>
                  <a:rPr lang="en-US" sz="2400">
                    <a:latin typeface="Times New Roman" panose="02020603050405020304" pitchFamily="18" charset="0"/>
                    <a:cs typeface="Times New Roman" panose="02020603050405020304" pitchFamily="18" charset="0"/>
                  </a:rPr>
                  <a:t>where </a:t>
                </a:r>
                <a:r>
                  <a:rPr lang="en-US" sz="2400" i="1" err="1">
                    <a:latin typeface="Times New Roman" panose="02020603050405020304" pitchFamily="18" charset="0"/>
                    <a:cs typeface="Times New Roman" panose="02020603050405020304" pitchFamily="18" charset="0"/>
                  </a:rPr>
                  <a:t>v</a:t>
                </a:r>
                <a:r>
                  <a:rPr lang="en-US" sz="2400" i="1" baseline="-25000" err="1">
                    <a:latin typeface="Times New Roman" panose="02020603050405020304" pitchFamily="18" charset="0"/>
                    <a:cs typeface="Times New Roman" panose="02020603050405020304" pitchFamily="18" charset="0"/>
                  </a:rPr>
                  <a:t>m</a:t>
                </a:r>
                <a:r>
                  <a:rPr lang="en-US" sz="2400" i="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 = instantaneous value of information signal</a:t>
                </a:r>
              </a:p>
              <a:p>
                <a:pPr marL="271463" lvl="4">
                  <a:spcAft>
                    <a:spcPts val="600"/>
                  </a:spcAft>
                </a:pPr>
                <a:r>
                  <a:rPr lang="en-US" sz="2400" err="1">
                    <a:latin typeface="Times New Roman" panose="02020603050405020304" pitchFamily="18" charset="0"/>
                    <a:cs typeface="Times New Roman" panose="02020603050405020304" pitchFamily="18" charset="0"/>
                  </a:rPr>
                  <a:t>Vm</a:t>
                </a:r>
                <a:r>
                  <a:rPr lang="en-US" sz="2400">
                    <a:latin typeface="Times New Roman" panose="02020603050405020304" pitchFamily="18" charset="0"/>
                    <a:cs typeface="Times New Roman" panose="02020603050405020304" pitchFamily="18" charset="0"/>
                  </a:rPr>
                  <a:t> = peak amplitude of information signal</a:t>
                </a:r>
              </a:p>
              <a:p>
                <a:pPr marL="271463" lvl="4">
                  <a:spcAft>
                    <a:spcPts val="600"/>
                  </a:spcAft>
                </a:pPr>
                <a:r>
                  <a:rPr lang="en-US" sz="2400" err="1">
                    <a:latin typeface="Times New Roman" panose="02020603050405020304" pitchFamily="18" charset="0"/>
                    <a:cs typeface="Times New Roman" panose="02020603050405020304" pitchFamily="18" charset="0"/>
                  </a:rPr>
                  <a:t>fm</a:t>
                </a:r>
                <a:r>
                  <a:rPr lang="en-US" sz="2400">
                    <a:latin typeface="Times New Roman" panose="02020603050405020304" pitchFamily="18" charset="0"/>
                    <a:cs typeface="Times New Roman" panose="02020603050405020304" pitchFamily="18" charset="0"/>
                  </a:rPr>
                  <a:t> = frequency of modulating signal</a:t>
                </a:r>
              </a:p>
              <a:p>
                <a:pPr marL="342900" lvl="4" indent="-342900">
                  <a:spcAft>
                    <a:spcPts val="600"/>
                  </a:spcAft>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envelope of the modulating signal varies above </a:t>
                </a:r>
              </a:p>
              <a:p>
                <a:pPr marL="0" lvl="4">
                  <a:spcAft>
                    <a:spcPts val="600"/>
                  </a:spcAft>
                </a:pPr>
                <a:r>
                  <a:rPr lang="en-US" sz="2400">
                    <a:latin typeface="Times New Roman" panose="02020603050405020304" pitchFamily="18" charset="0"/>
                    <a:cs typeface="Times New Roman" panose="02020603050405020304" pitchFamily="18" charset="0"/>
                  </a:rPr>
                  <a:t>    and below the peak carrier amplitude</a:t>
                </a:r>
              </a:p>
              <a:p>
                <a:pPr marL="358775" lvl="4" indent="-358775">
                  <a:spcAft>
                    <a:spcPts val="600"/>
                  </a:spcAft>
                  <a:buFont typeface="Arial" panose="020B0604020202020204" pitchFamily="34" charset="0"/>
                  <a:buChar char="•"/>
                  <a:tabLst>
                    <a:tab pos="446088" algn="l"/>
                  </a:tabLst>
                </a:pPr>
                <a:r>
                  <a:rPr lang="en-US" sz="2400">
                    <a:latin typeface="Times New Roman" panose="02020603050405020304" pitchFamily="18" charset="0"/>
                    <a:cs typeface="Times New Roman" panose="02020603050405020304" pitchFamily="18" charset="0"/>
                  </a:rPr>
                  <a:t>That is, the zero reference line of the modulating </a:t>
                </a:r>
              </a:p>
              <a:p>
                <a:pPr marL="0" lvl="4">
                  <a:spcAft>
                    <a:spcPts val="600"/>
                  </a:spcAft>
                  <a:tabLst>
                    <a:tab pos="446088" algn="l"/>
                  </a:tabLst>
                </a:pPr>
                <a:r>
                  <a:rPr lang="en-US" sz="2400">
                    <a:latin typeface="Times New Roman" panose="02020603050405020304" pitchFamily="18" charset="0"/>
                    <a:cs typeface="Times New Roman" panose="02020603050405020304" pitchFamily="18" charset="0"/>
                  </a:rPr>
                  <a:t>signal coincides with the peak value of the unmodulated carrier</a:t>
                </a:r>
              </a:p>
            </p:txBody>
          </p:sp>
        </mc:Choice>
        <mc:Fallback>
          <p:sp>
            <p:nvSpPr>
              <p:cNvPr id="2" name="Rectangle 1"/>
              <p:cNvSpPr>
                <a:spLocks noRot="1" noChangeAspect="1" noMove="1" noResize="1" noEditPoints="1" noAdjustHandles="1" noChangeArrowheads="1" noChangeShapeType="1" noTextEdit="1"/>
              </p:cNvSpPr>
              <p:nvPr/>
            </p:nvSpPr>
            <p:spPr>
              <a:xfrm>
                <a:off x="283028" y="87475"/>
                <a:ext cx="11342914" cy="6632585"/>
              </a:xfrm>
              <a:prstGeom prst="rect">
                <a:avLst/>
              </a:prstGeom>
              <a:blipFill>
                <a:blip r:embed="rId2"/>
                <a:stretch>
                  <a:fillRect l="-806" t="-735" r="-913" b="-1195"/>
                </a:stretch>
              </a:blipFill>
            </p:spPr>
            <p:txBody>
              <a:bodyPr/>
              <a:lstStyle/>
              <a:p>
                <a:r>
                  <a:rPr lang="en-US">
                    <a:noFill/>
                  </a:rPr>
                  <a:t> </a:t>
                </a:r>
              </a:p>
            </p:txBody>
          </p:sp>
        </mc:Fallback>
      </mc:AlternateContent>
      <p:pic>
        <p:nvPicPr>
          <p:cNvPr id="3" name="Picture 2"/>
          <p:cNvPicPr>
            <a:picLocks noChangeAspect="1"/>
          </p:cNvPicPr>
          <p:nvPr/>
        </p:nvPicPr>
        <p:blipFill rotWithShape="1">
          <a:blip r:embed="rId3"/>
          <a:srcRect l="3973" r="2159" b="3542"/>
          <a:stretch/>
        </p:blipFill>
        <p:spPr>
          <a:xfrm>
            <a:off x="7461020" y="3403767"/>
            <a:ext cx="4730980" cy="2768394"/>
          </a:xfrm>
          <a:prstGeom prst="rect">
            <a:avLst/>
          </a:prstGeom>
        </p:spPr>
      </p:pic>
    </p:spTree>
    <p:extLst>
      <p:ext uri="{BB962C8B-B14F-4D97-AF65-F5344CB8AC3E}">
        <p14:creationId xmlns:p14="http://schemas.microsoft.com/office/powerpoint/2010/main" val="2983920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7693"/>
            <a:ext cx="12192000" cy="6740307"/>
          </a:xfrm>
          <a:prstGeom prst="rect">
            <a:avLst/>
          </a:prstGeom>
          <a:noFill/>
        </p:spPr>
        <p:txBody>
          <a:bodyPr wrap="square" rtlCol="0">
            <a:spAutoFit/>
          </a:bodyPr>
          <a:lstStyle/>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Capture Effect </a:t>
            </a:r>
            <a:r>
              <a:rPr lang="en-US" sz="2400">
                <a:latin typeface="Times New Roman" panose="02020603050405020304" pitchFamily="18" charset="0"/>
                <a:cs typeface="Times New Roman" panose="02020603050405020304" pitchFamily="18" charset="0"/>
              </a:rPr>
              <a:t>FM receivers experience a phenomenon called the capture effect, where they tend to lock onto the strongest signal and ignore weaker ones. This makes FM less prone to interference from other stations broadcasting at nearby frequencies, unlike AM, where interference from adjacent stations can be a problem.</a:t>
            </a:r>
          </a:p>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Constant Transmitted Power </a:t>
            </a:r>
            <a:r>
              <a:rPr lang="en-US" sz="2400">
                <a:latin typeface="Times New Roman" panose="02020603050405020304" pitchFamily="18" charset="0"/>
                <a:cs typeface="Times New Roman" panose="02020603050405020304" pitchFamily="18" charset="0"/>
              </a:rPr>
              <a:t>In FM, the power of the transmitted signal is constant, regardless of the modulation index or the complexity of the modulating signal. In AM, the power of the transmitted signal varies with the amplitude of the modulating signal, which means that AM transmission can be less power-efficient.</a:t>
            </a:r>
          </a:p>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Wider Bandwidth: </a:t>
            </a:r>
            <a:r>
              <a:rPr lang="en-US" sz="2400">
                <a:latin typeface="Times New Roman" panose="02020603050405020304" pitchFamily="18" charset="0"/>
                <a:cs typeface="Times New Roman" panose="02020603050405020304" pitchFamily="18" charset="0"/>
              </a:rPr>
              <a:t>Although FM requires a wider bandwidth compared to AM, this is an advantage in certain situations. Wider bandwidth in FM allows for the transmission of additional information, such as stereo sound in radio broadcasts and higher-quality audio.</a:t>
            </a:r>
          </a:p>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Resilience to Fading: </a:t>
            </a:r>
            <a:r>
              <a:rPr lang="en-US" sz="2400">
                <a:latin typeface="Times New Roman" panose="02020603050405020304" pitchFamily="18" charset="0"/>
                <a:cs typeface="Times New Roman" panose="02020603050405020304" pitchFamily="18" charset="0"/>
              </a:rPr>
              <a:t>FM is more resistant to fading, which is caused by multiple path propagation of signals (when radio waves reflect off objects like buildings or mountains). In AM, such effects cause variations in signal strength, leading to a distorted signal, while FM's constant amplitude makes it more immune to such issues.</a:t>
            </a:r>
          </a:p>
          <a:p>
            <a:pPr marL="285750" indent="-285750">
              <a:buFont typeface="Arial" panose="020B0604020202020204" pitchFamily="34" charset="0"/>
              <a:buChar char="•"/>
            </a:pPr>
            <a:r>
              <a:rPr lang="en-US" sz="2400" b="1">
                <a:latin typeface="Times New Roman" panose="02020603050405020304" pitchFamily="18" charset="0"/>
                <a:cs typeface="Times New Roman" panose="02020603050405020304" pitchFamily="18" charset="0"/>
              </a:rPr>
              <a:t>Better for Long-Distance Broadcasting: </a:t>
            </a:r>
            <a:r>
              <a:rPr lang="en-US" sz="2400">
                <a:latin typeface="Times New Roman" panose="02020603050405020304" pitchFamily="18" charset="0"/>
                <a:cs typeface="Times New Roman" panose="02020603050405020304" pitchFamily="18" charset="0"/>
              </a:rPr>
              <a:t>FM is less affected by changes in atmospheric conditions than AM, leading to more reliable long-distance communication, especially when using repeaters.</a:t>
            </a:r>
          </a:p>
        </p:txBody>
      </p:sp>
    </p:spTree>
    <p:extLst>
      <p:ext uri="{BB962C8B-B14F-4D97-AF65-F5344CB8AC3E}">
        <p14:creationId xmlns:p14="http://schemas.microsoft.com/office/powerpoint/2010/main" val="336058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086" y="391886"/>
            <a:ext cx="11255828" cy="5632311"/>
          </a:xfrm>
          <a:prstGeom prst="rect">
            <a:avLst/>
          </a:prstGeom>
          <a:noFill/>
        </p:spPr>
        <p:txBody>
          <a:bodyPr wrap="square" rtlCol="0">
            <a:spAutoFit/>
          </a:bodyPr>
          <a:lstStyle/>
          <a:p>
            <a:pPr marL="285750" indent="-28575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In amplitude modulation, it is particularly important that the peak value of the modulating signal be less than the peak value of the carrier</a:t>
            </a: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value of the modulating signal is added to or subtracted from the peak value of the carrier:</a:t>
            </a:r>
          </a:p>
          <a:p>
            <a:pPr marL="342900" indent="-34290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Which expresses the fact that the instantaneous value of the modulating signal algebraically adds to the peak value of the carrier</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instantaneous value of the complete modulated wave </a:t>
            </a:r>
            <a:r>
              <a:rPr lang="en-US" sz="2400" i="1">
                <a:latin typeface="Times New Roman" panose="02020603050405020304" pitchFamily="18" charset="0"/>
                <a:cs typeface="Times New Roman" panose="02020603050405020304" pitchFamily="18" charset="0"/>
              </a:rPr>
              <a:t>v</a:t>
            </a:r>
            <a:r>
              <a:rPr lang="en-US" sz="2400" i="1" baseline="-25000">
                <a:latin typeface="Times New Roman" panose="02020603050405020304" pitchFamily="18" charset="0"/>
                <a:cs typeface="Times New Roman" panose="02020603050405020304" pitchFamily="18" charset="0"/>
              </a:rPr>
              <a:t>2</a:t>
            </a:r>
            <a:r>
              <a:rPr lang="en-US" sz="2400" i="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by substituting </a:t>
            </a:r>
            <a:r>
              <a:rPr lang="en-US" sz="2400" i="1">
                <a:latin typeface="Times New Roman" panose="02020603050405020304" pitchFamily="18" charset="0"/>
                <a:cs typeface="Times New Roman" panose="02020603050405020304" pitchFamily="18" charset="0"/>
              </a:rPr>
              <a:t>v</a:t>
            </a:r>
            <a:r>
              <a:rPr lang="en-US" sz="2400" i="1" baseline="-25000">
                <a:latin typeface="Times New Roman" panose="02020603050405020304" pitchFamily="18" charset="0"/>
                <a:cs typeface="Times New Roman" panose="02020603050405020304" pitchFamily="18" charset="0"/>
              </a:rPr>
              <a:t>1</a:t>
            </a:r>
            <a:r>
              <a:rPr lang="en-US" sz="2400">
                <a:latin typeface="Times New Roman" panose="02020603050405020304" pitchFamily="18" charset="0"/>
                <a:cs typeface="Times New Roman" panose="02020603050405020304" pitchFamily="18" charset="0"/>
              </a:rPr>
              <a:t> for the peak value of carrier voltage </a:t>
            </a:r>
            <a:r>
              <a:rPr lang="en-US" sz="2400" err="1">
                <a:latin typeface="Times New Roman" panose="02020603050405020304" pitchFamily="18" charset="0"/>
                <a:cs typeface="Times New Roman" panose="02020603050405020304" pitchFamily="18" charset="0"/>
              </a:rPr>
              <a:t>Vc</a:t>
            </a:r>
            <a:r>
              <a:rPr lang="en-US" sz="2400">
                <a:latin typeface="Times New Roman" panose="02020603050405020304" pitchFamily="18" charset="0"/>
                <a:cs typeface="Times New Roman" panose="02020603050405020304" pitchFamily="18" charset="0"/>
              </a:rPr>
              <a:t> as follows:</a:t>
            </a:r>
          </a:p>
          <a:p>
            <a:pPr marL="342900" indent="-34290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a:p>
            <a:pPr marL="2571750" lvl="5" indent="-285750">
              <a:buFont typeface="Arial" panose="020B0604020202020204" pitchFamily="34" charset="0"/>
              <a:buChar char="•"/>
            </a:pPr>
            <a:endParaRPr lang="en-US" sz="240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088158" y="1261330"/>
            <a:ext cx="1533739" cy="743054"/>
          </a:xfrm>
          <a:prstGeom prst="rect">
            <a:avLst/>
          </a:prstGeom>
        </p:spPr>
      </p:pic>
      <p:pic>
        <p:nvPicPr>
          <p:cNvPr id="4" name="Picture 3"/>
          <p:cNvPicPr>
            <a:picLocks noChangeAspect="1"/>
          </p:cNvPicPr>
          <p:nvPr/>
        </p:nvPicPr>
        <p:blipFill>
          <a:blip r:embed="rId3"/>
          <a:stretch>
            <a:fillRect/>
          </a:stretch>
        </p:blipFill>
        <p:spPr>
          <a:xfrm>
            <a:off x="3711055" y="2245090"/>
            <a:ext cx="4182059" cy="628738"/>
          </a:xfrm>
          <a:prstGeom prst="rect">
            <a:avLst/>
          </a:prstGeom>
        </p:spPr>
      </p:pic>
      <p:pic>
        <p:nvPicPr>
          <p:cNvPr id="5" name="Picture 4"/>
          <p:cNvPicPr>
            <a:picLocks noChangeAspect="1"/>
          </p:cNvPicPr>
          <p:nvPr/>
        </p:nvPicPr>
        <p:blipFill>
          <a:blip r:embed="rId4"/>
          <a:stretch>
            <a:fillRect/>
          </a:stretch>
        </p:blipFill>
        <p:spPr>
          <a:xfrm>
            <a:off x="4088158" y="4556994"/>
            <a:ext cx="2286319" cy="552527"/>
          </a:xfrm>
          <a:prstGeom prst="rect">
            <a:avLst/>
          </a:prstGeom>
        </p:spPr>
      </p:pic>
      <p:pic>
        <p:nvPicPr>
          <p:cNvPr id="6" name="Picture 5"/>
          <p:cNvPicPr>
            <a:picLocks noChangeAspect="1"/>
          </p:cNvPicPr>
          <p:nvPr/>
        </p:nvPicPr>
        <p:blipFill>
          <a:blip r:embed="rId5"/>
          <a:stretch>
            <a:fillRect/>
          </a:stretch>
        </p:blipFill>
        <p:spPr>
          <a:xfrm>
            <a:off x="1253261" y="5196532"/>
            <a:ext cx="9097645" cy="514422"/>
          </a:xfrm>
          <a:prstGeom prst="rect">
            <a:avLst/>
          </a:prstGeom>
        </p:spPr>
      </p:pic>
    </p:spTree>
    <p:extLst>
      <p:ext uri="{BB962C8B-B14F-4D97-AF65-F5344CB8AC3E}">
        <p14:creationId xmlns:p14="http://schemas.microsoft.com/office/powerpoint/2010/main" val="3024803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44728" y="0"/>
            <a:ext cx="6439799" cy="3429479"/>
          </a:xfrm>
          <a:prstGeom prst="rect">
            <a:avLst/>
          </a:prstGeom>
        </p:spPr>
      </p:pic>
      <p:pic>
        <p:nvPicPr>
          <p:cNvPr id="3" name="Picture 2"/>
          <p:cNvPicPr>
            <a:picLocks noChangeAspect="1"/>
          </p:cNvPicPr>
          <p:nvPr/>
        </p:nvPicPr>
        <p:blipFill>
          <a:blip r:embed="rId3"/>
          <a:stretch>
            <a:fillRect/>
          </a:stretch>
        </p:blipFill>
        <p:spPr>
          <a:xfrm>
            <a:off x="698956" y="3579281"/>
            <a:ext cx="9812119" cy="1114581"/>
          </a:xfrm>
          <a:prstGeom prst="rect">
            <a:avLst/>
          </a:prstGeom>
        </p:spPr>
      </p:pic>
      <p:sp>
        <p:nvSpPr>
          <p:cNvPr id="4" name="TextBox 3"/>
          <p:cNvSpPr txBox="1"/>
          <p:nvPr/>
        </p:nvSpPr>
        <p:spPr>
          <a:xfrm>
            <a:off x="10678886" y="4191000"/>
            <a:ext cx="609600" cy="369332"/>
          </a:xfrm>
          <a:prstGeom prst="rect">
            <a:avLst/>
          </a:prstGeom>
          <a:noFill/>
        </p:spPr>
        <p:txBody>
          <a:bodyPr wrap="square" rtlCol="0">
            <a:spAutoFit/>
          </a:bodyPr>
          <a:lstStyle/>
          <a:p>
            <a:r>
              <a:rPr lang="en-US" b="1">
                <a:latin typeface="Times New Roman" panose="02020603050405020304" pitchFamily="18" charset="0"/>
                <a:cs typeface="Times New Roman" panose="02020603050405020304" pitchFamily="18" charset="0"/>
              </a:rPr>
              <a:t>AM</a:t>
            </a:r>
          </a:p>
        </p:txBody>
      </p:sp>
      <p:sp>
        <p:nvSpPr>
          <p:cNvPr id="5" name="Rectangle 4"/>
          <p:cNvSpPr/>
          <p:nvPr/>
        </p:nvSpPr>
        <p:spPr>
          <a:xfrm>
            <a:off x="446314" y="4926763"/>
            <a:ext cx="10842172" cy="830997"/>
          </a:xfrm>
          <a:prstGeom prst="rect">
            <a:avLst/>
          </a:prstGeom>
        </p:spPr>
        <p:txBody>
          <a:bodyPr wrap="square">
            <a:spAutoFit/>
          </a:bodyPr>
          <a:lstStyle/>
          <a:p>
            <a:r>
              <a:rPr lang="en-US" sz="2400" i="1">
                <a:latin typeface="Times New Roman" panose="02020603050405020304" pitchFamily="18" charset="0"/>
                <a:cs typeface="Times New Roman" panose="02020603050405020304" pitchFamily="18" charset="0"/>
              </a:rPr>
              <a:t>Modulation index m </a:t>
            </a:r>
            <a:r>
              <a:rPr lang="en-US" sz="2400">
                <a:latin typeface="Times New Roman" panose="02020603050405020304" pitchFamily="18" charset="0"/>
                <a:cs typeface="Times New Roman" panose="02020603050405020304" pitchFamily="18" charset="0"/>
              </a:rPr>
              <a:t>(also called the modulating factor or </a:t>
            </a:r>
            <a:r>
              <a:rPr lang="en-US" sz="2400" err="1">
                <a:latin typeface="Times New Roman" panose="02020603050405020304" pitchFamily="18" charset="0"/>
                <a:cs typeface="Times New Roman" panose="02020603050405020304" pitchFamily="18" charset="0"/>
              </a:rPr>
              <a:t>coeficient</a:t>
            </a:r>
            <a:r>
              <a:rPr lang="en-US" sz="2400">
                <a:latin typeface="Times New Roman" panose="02020603050405020304" pitchFamily="18" charset="0"/>
                <a:cs typeface="Times New Roman" panose="02020603050405020304" pitchFamily="18" charset="0"/>
              </a:rPr>
              <a:t>, or the degree of modulation)</a:t>
            </a:r>
          </a:p>
        </p:txBody>
      </p:sp>
      <p:pic>
        <p:nvPicPr>
          <p:cNvPr id="6" name="Picture 5"/>
          <p:cNvPicPr>
            <a:picLocks noChangeAspect="1"/>
          </p:cNvPicPr>
          <p:nvPr/>
        </p:nvPicPr>
        <p:blipFill>
          <a:blip r:embed="rId4"/>
          <a:stretch>
            <a:fillRect/>
          </a:stretch>
        </p:blipFill>
        <p:spPr>
          <a:xfrm>
            <a:off x="3215268" y="5643111"/>
            <a:ext cx="1428949" cy="962159"/>
          </a:xfrm>
          <a:prstGeom prst="rect">
            <a:avLst/>
          </a:prstGeom>
        </p:spPr>
      </p:pic>
      <p:sp>
        <p:nvSpPr>
          <p:cNvPr id="7" name="Rectangle 6"/>
          <p:cNvSpPr/>
          <p:nvPr/>
        </p:nvSpPr>
        <p:spPr>
          <a:xfrm>
            <a:off x="5192485" y="5635354"/>
            <a:ext cx="6520543" cy="830997"/>
          </a:xfrm>
          <a:prstGeom prst="rect">
            <a:avLst/>
          </a:prstGeom>
        </p:spPr>
        <p:txBody>
          <a:bodyPr wrap="square">
            <a:spAutoFit/>
          </a:bodyPr>
          <a:lstStyle/>
          <a:p>
            <a:r>
              <a:rPr lang="en-US" sz="2400">
                <a:latin typeface="Times New Roman" panose="02020603050405020304" pitchFamily="18" charset="0"/>
                <a:cs typeface="Times New Roman" panose="02020603050405020304" pitchFamily="18" charset="0"/>
              </a:rPr>
              <a:t>Multiplying the modulation index by 100 gives the </a:t>
            </a:r>
            <a:r>
              <a:rPr lang="en-US" sz="2400" i="1">
                <a:latin typeface="Times New Roman" panose="02020603050405020304" pitchFamily="18" charset="0"/>
                <a:cs typeface="Times New Roman" panose="02020603050405020304" pitchFamily="18" charset="0"/>
              </a:rPr>
              <a:t>percentage of modulation</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2910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3574"/>
          <a:stretch/>
        </p:blipFill>
        <p:spPr>
          <a:xfrm>
            <a:off x="0" y="237446"/>
            <a:ext cx="7137400" cy="4867954"/>
          </a:xfrm>
          <a:prstGeom prst="rect">
            <a:avLst/>
          </a:prstGeom>
        </p:spPr>
      </p:pic>
      <p:sp>
        <p:nvSpPr>
          <p:cNvPr id="3" name="TextBox 2"/>
          <p:cNvSpPr txBox="1"/>
          <p:nvPr/>
        </p:nvSpPr>
        <p:spPr>
          <a:xfrm>
            <a:off x="794656" y="5105400"/>
            <a:ext cx="4985657" cy="523220"/>
          </a:xfrm>
          <a:prstGeom prst="rect">
            <a:avLst/>
          </a:prstGeom>
          <a:noFill/>
        </p:spPr>
        <p:txBody>
          <a:bodyPr wrap="square" rtlCol="0">
            <a:spAutoFit/>
          </a:bodyPr>
          <a:lstStyle/>
          <a:p>
            <a:pPr algn="ctr"/>
            <a:r>
              <a:rPr lang="en-US" sz="2800" b="1">
                <a:latin typeface="Times New Roman" panose="02020603050405020304" pitchFamily="18" charset="0"/>
                <a:cs typeface="Times New Roman" panose="02020603050405020304" pitchFamily="18" charset="0"/>
              </a:rPr>
              <a:t>Over modulation </a:t>
            </a:r>
            <a:r>
              <a:rPr lang="en-US" sz="2800" b="1">
                <a:latin typeface="Times New Roman" panose="02020603050405020304" pitchFamily="18" charset="0"/>
                <a:cs typeface="Times New Roman" panose="02020603050405020304" pitchFamily="18" charset="0"/>
                <a:sym typeface="Wingdings" panose="05000000000000000000" pitchFamily="2" charset="2"/>
              </a:rPr>
              <a:t> </a:t>
            </a:r>
            <a:r>
              <a:rPr lang="en-US" sz="2800" b="1" err="1">
                <a:latin typeface="Times New Roman" panose="02020603050405020304" pitchFamily="18" charset="0"/>
                <a:cs typeface="Times New Roman" panose="02020603050405020304" pitchFamily="18" charset="0"/>
                <a:sym typeface="Wingdings" panose="05000000000000000000" pitchFamily="2" charset="2"/>
              </a:rPr>
              <a:t>Vm</a:t>
            </a:r>
            <a:r>
              <a:rPr lang="en-US" sz="2800" b="1">
                <a:latin typeface="Times New Roman" panose="02020603050405020304" pitchFamily="18" charset="0"/>
                <a:cs typeface="Times New Roman" panose="02020603050405020304" pitchFamily="18" charset="0"/>
                <a:sym typeface="Wingdings" panose="05000000000000000000" pitchFamily="2" charset="2"/>
              </a:rPr>
              <a:t> &gt; </a:t>
            </a:r>
            <a:r>
              <a:rPr lang="en-US" sz="2800" b="1" err="1">
                <a:latin typeface="Times New Roman" panose="02020603050405020304" pitchFamily="18" charset="0"/>
                <a:cs typeface="Times New Roman" panose="02020603050405020304" pitchFamily="18" charset="0"/>
                <a:sym typeface="Wingdings" panose="05000000000000000000" pitchFamily="2" charset="2"/>
              </a:rPr>
              <a:t>Vc</a:t>
            </a:r>
            <a:endParaRPr lang="en-US" sz="2800" b="1">
              <a:latin typeface="Times New Roman" panose="02020603050405020304" pitchFamily="18" charset="0"/>
              <a:cs typeface="Times New Roman" panose="02020603050405020304" pitchFamily="18" charset="0"/>
            </a:endParaRPr>
          </a:p>
        </p:txBody>
      </p:sp>
      <p:sp>
        <p:nvSpPr>
          <p:cNvPr id="4" name="Rectangle 3"/>
          <p:cNvSpPr/>
          <p:nvPr/>
        </p:nvSpPr>
        <p:spPr>
          <a:xfrm>
            <a:off x="5987142" y="2581632"/>
            <a:ext cx="6411687" cy="3416320"/>
          </a:xfrm>
          <a:prstGeom prst="rect">
            <a:avLst/>
          </a:prstGeom>
        </p:spPr>
        <p:txBody>
          <a:bodyPr wrap="square">
            <a:spAutoFit/>
          </a:bodyPr>
          <a:lstStyle/>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ideal condition for AM is when </a:t>
            </a:r>
            <a:r>
              <a:rPr lang="en-US" sz="2400" err="1">
                <a:latin typeface="Times New Roman" panose="02020603050405020304" pitchFamily="18" charset="0"/>
                <a:cs typeface="Times New Roman" panose="02020603050405020304" pitchFamily="18" charset="0"/>
              </a:rPr>
              <a:t>Vm</a:t>
            </a:r>
            <a:r>
              <a:rPr lang="en-US" sz="2400">
                <a:latin typeface="Times New Roman" panose="02020603050405020304" pitchFamily="18" charset="0"/>
                <a:cs typeface="Times New Roman" panose="02020603050405020304" pitchFamily="18" charset="0"/>
              </a:rPr>
              <a:t> = </a:t>
            </a:r>
            <a:r>
              <a:rPr lang="en-US" sz="2400" err="1">
                <a:latin typeface="Times New Roman" panose="02020603050405020304" pitchFamily="18" charset="0"/>
                <a:cs typeface="Times New Roman" panose="02020603050405020304" pitchFamily="18" charset="0"/>
              </a:rPr>
              <a:t>Vc</a:t>
            </a:r>
            <a:r>
              <a:rPr lang="en-US" sz="2400">
                <a:latin typeface="Times New Roman" panose="02020603050405020304" pitchFamily="18" charset="0"/>
                <a:cs typeface="Times New Roman" panose="02020603050405020304" pitchFamily="18" charset="0"/>
              </a:rPr>
              <a:t>, or m = 1, which gives 100 percent modulation</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Automatic circuits called </a:t>
            </a:r>
            <a:r>
              <a:rPr lang="en-US" sz="2400" b="1" i="1">
                <a:latin typeface="Times New Roman" panose="02020603050405020304" pitchFamily="18" charset="0"/>
                <a:cs typeface="Times New Roman" panose="02020603050405020304" pitchFamily="18" charset="0"/>
              </a:rPr>
              <a:t>compression</a:t>
            </a:r>
            <a:r>
              <a:rPr lang="en-US" sz="2400">
                <a:latin typeface="Times New Roman" panose="02020603050405020304" pitchFamily="18" charset="0"/>
                <a:cs typeface="Times New Roman" panose="02020603050405020304" pitchFamily="18" charset="0"/>
              </a:rPr>
              <a:t> circuits solve this problem (over-modulation)  by amplifying the lower-level signals and suppressing or compressing the higher-level signals. </a:t>
            </a:r>
          </a:p>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result is a higher average power output level without over-modulation.</a:t>
            </a:r>
          </a:p>
        </p:txBody>
      </p:sp>
      <p:sp>
        <p:nvSpPr>
          <p:cNvPr id="5" name="Rectangle 4"/>
          <p:cNvSpPr/>
          <p:nvPr/>
        </p:nvSpPr>
        <p:spPr>
          <a:xfrm>
            <a:off x="6769099" y="237446"/>
            <a:ext cx="5422899" cy="1938992"/>
          </a:xfrm>
          <a:prstGeom prst="rect">
            <a:avLst/>
          </a:prstGeom>
        </p:spPr>
        <p:txBody>
          <a:bodyPr wrap="square">
            <a:spAutoFit/>
          </a:bodyPr>
          <a:lstStyle/>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During  over-modulation the received signal will produce an output waveform in the shape of the envelope, which in this case is a sine wave whose negative peaks have been clipped off</a:t>
            </a:r>
          </a:p>
        </p:txBody>
      </p:sp>
    </p:spTree>
    <p:extLst>
      <p:ext uri="{BB962C8B-B14F-4D97-AF65-F5344CB8AC3E}">
        <p14:creationId xmlns:p14="http://schemas.microsoft.com/office/powerpoint/2010/main" val="3056937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60</Slides>
  <Notes>6</Notes>
  <HiddenSlides>0</HiddenSlide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23AID203-Software-defined Communication System Unit-2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23AID203-Software-defined Communication System Unit-2</dc:title>
  <dc:creator>t_sirisha</dc:creator>
  <cp:revision>1</cp:revision>
  <dcterms:created xsi:type="dcterms:W3CDTF">2024-08-10T03:47:55Z</dcterms:created>
  <dcterms:modified xsi:type="dcterms:W3CDTF">2024-09-25T03:55:01Z</dcterms:modified>
</cp:coreProperties>
</file>